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5" r:id="rId22"/>
    <p:sldId id="276"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PCw0sOhhAE0pKDEBjKyxU9P762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F253B6-1F66-407E-B2CF-0DBA00CD5081}">
  <a:tblStyle styleId="{97F253B6-1F66-407E-B2CF-0DBA00CD5081}"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53"/>
  </p:normalViewPr>
  <p:slideViewPr>
    <p:cSldViewPr snapToGrid="0" snapToObjects="1">
      <p:cViewPr varScale="1">
        <p:scale>
          <a:sx n="85" d="100"/>
          <a:sy n="85" d="100"/>
        </p:scale>
        <p:origin x="10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Now that are lags were ready, we passed in these lags as our descriptive feature and sale as target variable to the ML models</a:t>
            </a:r>
            <a:endParaRPr/>
          </a:p>
          <a:p>
            <a:pPr marL="0" lvl="0" indent="0" algn="l" rtl="0">
              <a:spcBef>
                <a:spcPts val="0"/>
              </a:spcBef>
              <a:spcAft>
                <a:spcPts val="0"/>
              </a:spcAft>
              <a:buClr>
                <a:schemeClr val="dk1"/>
              </a:buClr>
              <a:buSzPts val="1100"/>
              <a:buFont typeface="Arial"/>
              <a:buNone/>
            </a:pPr>
            <a:r>
              <a:rPr lang="en-US"/>
              <a:t>we started with random forest having really poor prediction. You can see the red line is not at all merging with the blue line. </a:t>
            </a:r>
            <a:endParaRPr/>
          </a:p>
          <a:p>
            <a:pPr marL="0" lvl="0" indent="0" algn="l" rtl="0">
              <a:spcBef>
                <a:spcPts val="0"/>
              </a:spcBef>
              <a:spcAft>
                <a:spcPts val="0"/>
              </a:spcAft>
              <a:buClr>
                <a:schemeClr val="dk1"/>
              </a:buClr>
              <a:buSzPts val="1100"/>
              <a:buFont typeface="Arial"/>
              <a:buNone/>
            </a:pPr>
            <a:r>
              <a:rPr lang="en-US"/>
              <a:t>Grid CV helped a bit. you can see some overlapping</a:t>
            </a:r>
            <a:endParaRPr/>
          </a:p>
          <a:p>
            <a:pPr marL="0" lvl="0" indent="0" algn="l" rtl="0">
              <a:spcBef>
                <a:spcPts val="0"/>
              </a:spcBef>
              <a:spcAft>
                <a:spcPts val="0"/>
              </a:spcAft>
              <a:buClr>
                <a:schemeClr val="dk1"/>
              </a:buClr>
              <a:buSzPts val="1100"/>
              <a:buFont typeface="Arial"/>
              <a:buNone/>
            </a:pPr>
            <a:r>
              <a:rPr lang="en-US"/>
              <a:t>XGBoost worked best.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99" name="Google Shape;2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86af40383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286af40383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models didn’t perform that well. So we decided to add some more features to our dataset. </a:t>
            </a:r>
            <a:endParaRPr/>
          </a:p>
        </p:txBody>
      </p:sp>
      <p:sp>
        <p:nvSpPr>
          <p:cNvPr id="314" name="Google Shape;314;g1286af40383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86af40383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1286af40383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86af40383_1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86af40383_1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1286af40383_1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we are going to see the model prediction for CLV based on RFM</a:t>
            </a:r>
            <a:endParaRPr/>
          </a:p>
          <a:p>
            <a:pPr marL="0" lvl="0" indent="0" algn="l" rtl="0">
              <a:spcBef>
                <a:spcPts val="0"/>
              </a:spcBef>
              <a:spcAft>
                <a:spcPts val="0"/>
              </a:spcAft>
              <a:buNone/>
            </a:pPr>
            <a:r>
              <a:rPr lang="en-US"/>
              <a:t>Here, our aim was to predict whether a customer will make a purchase in the next 90 days, the total purchase amount made by the customer in the next 90 days.</a:t>
            </a:r>
            <a:endParaRPr/>
          </a:p>
          <a:p>
            <a:pPr marL="0" lvl="0" indent="0" algn="l" rtl="0">
              <a:spcBef>
                <a:spcPts val="0"/>
              </a:spcBef>
              <a:spcAft>
                <a:spcPts val="0"/>
              </a:spcAft>
              <a:buNone/>
            </a:pPr>
            <a:r>
              <a:rPr lang="en-US"/>
              <a:t>We have tried to use the propensity modeling approach to forecast the behaviour of the customer.</a:t>
            </a:r>
            <a:endParaRPr/>
          </a:p>
          <a:p>
            <a:pPr marL="0" lvl="0" indent="0" algn="l" rtl="0">
              <a:spcBef>
                <a:spcPts val="0"/>
              </a:spcBef>
              <a:spcAft>
                <a:spcPts val="0"/>
              </a:spcAft>
              <a:buNone/>
            </a:pPr>
            <a:r>
              <a:rPr lang="en-US"/>
              <a:t>We have used the last 90 days of the data for target features</a:t>
            </a:r>
            <a:endParaRPr/>
          </a:p>
          <a:p>
            <a:pPr marL="0" lvl="0" indent="0" algn="l" rtl="0">
              <a:spcBef>
                <a:spcPts val="0"/>
              </a:spcBef>
              <a:spcAft>
                <a:spcPts val="0"/>
              </a:spcAft>
              <a:buNone/>
            </a:pPr>
            <a:r>
              <a:rPr lang="en-US"/>
              <a:t>We have observed that the data has missing values,duplicate values, outliers and skewed data. We have performed EDA to understand the behviour of the data and used transformation methods to handle these issues.</a:t>
            </a:r>
            <a:endParaRPr/>
          </a:p>
          <a:p>
            <a:pPr marL="0" lvl="0" indent="0" algn="l" rtl="0">
              <a:spcBef>
                <a:spcPts val="0"/>
              </a:spcBef>
              <a:spcAft>
                <a:spcPts val="0"/>
              </a:spcAft>
              <a:buNone/>
            </a:pPr>
            <a:r>
              <a:rPr lang="en-US"/>
              <a:t>Later, once we have obtained the appropriate data for forecasting, we have split the 60% data for testing 20% of the data for training and the remaining  20% of the validation.</a:t>
            </a:r>
            <a:endParaRPr/>
          </a:p>
          <a:p>
            <a:pPr marL="0" lvl="0" indent="0" algn="l" rtl="0">
              <a:spcBef>
                <a:spcPts val="0"/>
              </a:spcBef>
              <a:spcAft>
                <a:spcPts val="0"/>
              </a:spcAft>
              <a:buNone/>
            </a:pPr>
            <a:r>
              <a:rPr lang="en-US"/>
              <a:t>We have initially performed modelling using base models like XG, RF , RL</a:t>
            </a:r>
            <a:endParaRPr/>
          </a:p>
        </p:txBody>
      </p:sp>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86af40383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1286af40383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recency - based on the lastb purchase made by the customer</a:t>
            </a:r>
            <a:endParaRPr/>
          </a:p>
          <a:p>
            <a:pPr marL="0" lvl="0" indent="0" algn="l" rtl="0">
              <a:spcBef>
                <a:spcPts val="0"/>
              </a:spcBef>
              <a:spcAft>
                <a:spcPts val="0"/>
              </a:spcAft>
              <a:buNone/>
            </a:pPr>
            <a:r>
              <a:rPr lang="en-US"/>
              <a:t>frequency - how frequent the customer made a purchase in the given dataframe</a:t>
            </a:r>
            <a:endParaRPr/>
          </a:p>
          <a:p>
            <a:pPr marL="0" lvl="0" indent="0" algn="l" rtl="0">
              <a:spcBef>
                <a:spcPts val="0"/>
              </a:spcBef>
              <a:spcAft>
                <a:spcPts val="0"/>
              </a:spcAft>
              <a:buNone/>
            </a:pPr>
            <a:r>
              <a:rPr lang="en-US"/>
              <a:t>monetary - cumulative sum of the amounts of all the transactions made by the c customer in the given dataframe</a:t>
            </a:r>
            <a:endParaRPr/>
          </a:p>
          <a:p>
            <a:pPr marL="0" lvl="0" indent="0" algn="l" rtl="0">
              <a:spcBef>
                <a:spcPts val="0"/>
              </a:spcBef>
              <a:spcAft>
                <a:spcPts val="0"/>
              </a:spcAft>
              <a:buNone/>
            </a:pPr>
            <a:r>
              <a:rPr lang="en-US"/>
              <a:t>to calculate these features we have grouped by the customer id.</a:t>
            </a:r>
            <a:endParaRPr/>
          </a:p>
          <a:p>
            <a:pPr marL="0" lvl="0" indent="0" algn="l" rtl="0">
              <a:spcBef>
                <a:spcPts val="0"/>
              </a:spcBef>
              <a:spcAft>
                <a:spcPts val="0"/>
              </a:spcAft>
              <a:buNone/>
            </a:pPr>
            <a:endParaRPr/>
          </a:p>
          <a:p>
            <a:pPr marL="0" lvl="0" indent="0" algn="l" rtl="0">
              <a:spcBef>
                <a:spcPts val="0"/>
              </a:spcBef>
              <a:spcAft>
                <a:spcPts val="0"/>
              </a:spcAft>
              <a:buNone/>
            </a:pPr>
            <a:r>
              <a:rPr lang="en-US"/>
              <a:t>spent_90 - again group by on customers, we have calculated the cumulative sum of all the transactions made by the customer </a:t>
            </a:r>
            <a:endParaRPr/>
          </a:p>
          <a:p>
            <a:pPr marL="0" lvl="0" indent="0" algn="l" rtl="0">
              <a:spcBef>
                <a:spcPts val="0"/>
              </a:spcBef>
              <a:spcAft>
                <a:spcPts val="0"/>
              </a:spcAft>
              <a:buNone/>
            </a:pPr>
            <a:r>
              <a:rPr lang="en-US"/>
              <a:t>Flag_90 - if the spent_90 days on the given customer was 0 - the flag was updated to 0 which is indicating no purchase and if there is a positive sum on the customer spent then the flag is updated to 1 indicating there is a purchase</a:t>
            </a:r>
            <a:endParaRPr/>
          </a:p>
          <a:p>
            <a:pPr marL="0" lvl="0" indent="0" algn="l" rtl="0">
              <a:spcBef>
                <a:spcPts val="0"/>
              </a:spcBef>
              <a:spcAft>
                <a:spcPts val="0"/>
              </a:spcAft>
              <a:buNone/>
            </a:pPr>
            <a:r>
              <a:rPr lang="en-US"/>
              <a:t>this is how we have trained the data (60%)</a:t>
            </a:r>
            <a:endParaRPr/>
          </a:p>
          <a:p>
            <a:pPr marL="0" lvl="0" indent="0" algn="l" rtl="0">
              <a:spcBef>
                <a:spcPts val="0"/>
              </a:spcBef>
              <a:spcAft>
                <a:spcPts val="0"/>
              </a:spcAft>
              <a:buNone/>
            </a:pPr>
            <a:endParaRPr/>
          </a:p>
        </p:txBody>
      </p:sp>
      <p:sp>
        <p:nvSpPr>
          <p:cNvPr id="356" name="Google Shape;356;g1286af40383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286af40383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286af40383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1286af40383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286af40383_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286af40383_2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1286af40383_2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   </a:t>
            </a:r>
            <a:r>
              <a:rPr lang="en-US" sz="1200" b="1" i="0" u="none" strike="noStrike" cap="none" dirty="0">
                <a:solidFill>
                  <a:schemeClr val="dk1"/>
                </a:solidFill>
                <a:effectLst/>
                <a:latin typeface="Calibri"/>
                <a:ea typeface="Calibri"/>
                <a:cs typeface="Calibri"/>
                <a:sym typeface="Calibri"/>
              </a:rPr>
              <a:t>the right products, at the right place, on the right time, in the right quantity at the right price</a:t>
            </a:r>
            <a:r>
              <a:rPr lang="en-US" sz="1200" b="0" i="0" u="none" strike="noStrike" cap="none" dirty="0">
                <a:solidFill>
                  <a:schemeClr val="dk1"/>
                </a:solidFill>
                <a:effectLst/>
                <a:latin typeface="Calibri"/>
                <a:ea typeface="Calibri"/>
                <a:cs typeface="Calibri"/>
                <a:sym typeface="Calibri"/>
              </a:rPr>
              <a:t>. </a:t>
            </a:r>
            <a:r>
              <a:rPr lang="en-US" sz="1200" b="0" i="0" dirty="0">
                <a:solidFill>
                  <a:schemeClr val="dk1"/>
                </a:solidFill>
                <a:latin typeface="Calibri"/>
                <a:ea typeface="Calibri"/>
                <a:cs typeface="Calibri"/>
                <a:sym typeface="Calibri"/>
              </a:rPr>
              <a:t>Merchandising is  the non-verbal tactics retailers use for presenting and promoting their goods in-store</a:t>
            </a:r>
            <a:endParaRPr dirty="0"/>
          </a:p>
          <a:p>
            <a:pPr marL="0" lvl="0" indent="0" algn="l" rtl="0">
              <a:spcBef>
                <a:spcPts val="0"/>
              </a:spcBef>
              <a:spcAft>
                <a:spcPts val="0"/>
              </a:spcAft>
              <a:buNone/>
            </a:pPr>
            <a:endParaRPr dirty="0"/>
          </a:p>
        </p:txBody>
      </p:sp>
      <p:sp>
        <p:nvSpPr>
          <p:cNvPr id="96" name="Google Shape;9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286af40383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286af40383_1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1286af40383_1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286af40383_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286af40383_1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1286af40383_1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These models help predict the likelihood of a certain type of customer purchasing behavior, like whether a customer that is browsing your website is likely to buy something.</a:t>
            </a:r>
            <a:endParaRPr/>
          </a:p>
        </p:txBody>
      </p:sp>
      <p:sp>
        <p:nvSpPr>
          <p:cNvPr id="125" name="Google Shape;12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86af40383_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86af40383_1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1286af40383_1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 Fuler test to check the seasonality quantitatively (Hypothesis testing)</a:t>
            </a:r>
            <a:endParaRPr/>
          </a:p>
        </p:txBody>
      </p:sp>
      <p:sp>
        <p:nvSpPr>
          <p:cNvPr id="272" name="Google Shape;27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started our prediction by using just 2 features - date as descriptive and sales as target</a:t>
            </a:r>
            <a:br>
              <a:rPr lang="en-US"/>
            </a:br>
            <a:r>
              <a:rPr lang="en-US"/>
              <a:t>We did autocorrelation plotting to find the pearson co-eff.</a:t>
            </a:r>
            <a:endParaRPr/>
          </a:p>
          <a:p>
            <a:pPr marL="0" lvl="0" indent="0" algn="l" rtl="0">
              <a:spcBef>
                <a:spcPts val="0"/>
              </a:spcBef>
              <a:spcAft>
                <a:spcPts val="0"/>
              </a:spcAft>
              <a:buNone/>
            </a:pPr>
            <a:r>
              <a:rPr lang="en-US"/>
              <a:t> how it works? you count the no. of spikes above this blue lines and them as no. of lags.. or days in our case. </a:t>
            </a:r>
            <a:endParaRPr/>
          </a:p>
          <a:p>
            <a:pPr marL="0" lvl="0" indent="0" algn="l" rtl="0">
              <a:spcBef>
                <a:spcPts val="0"/>
              </a:spcBef>
              <a:spcAft>
                <a:spcPts val="0"/>
              </a:spcAft>
              <a:buNone/>
            </a:pPr>
            <a:r>
              <a:rPr lang="en-US"/>
              <a:t>we got 4 lags</a:t>
            </a:r>
            <a:endParaRPr/>
          </a:p>
          <a:p>
            <a:pPr marL="0" lvl="0" indent="0" algn="l" rtl="0">
              <a:spcBef>
                <a:spcPts val="0"/>
              </a:spcBef>
              <a:spcAft>
                <a:spcPts val="0"/>
              </a:spcAft>
              <a:buNone/>
            </a:pPr>
            <a:endParaRPr/>
          </a:p>
        </p:txBody>
      </p:sp>
      <p:sp>
        <p:nvSpPr>
          <p:cNvPr id="290" name="Google Shape;2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a:spLocks noGrp="1"/>
          </p:cNvSpPr>
          <p:nvPr>
            <p:ph type="pic" idx="2"/>
          </p:nvPr>
        </p:nvSpPr>
        <p:spPr>
          <a:xfrm>
            <a:off x="5183188" y="987425"/>
            <a:ext cx="6172200" cy="4873625"/>
          </a:xfrm>
          <a:prstGeom prst="rect">
            <a:avLst/>
          </a:prstGeom>
          <a:noFill/>
          <a:ln>
            <a:noFill/>
          </a:ln>
        </p:spPr>
      </p:sp>
      <p:sp>
        <p:nvSpPr>
          <p:cNvPr id="68" name="Google Shape;68;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jp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jp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336884" y="321177"/>
            <a:ext cx="4332307" cy="6179552"/>
          </a:xfrm>
          <a:prstGeom prst="rect">
            <a:avLst/>
          </a:prstGeom>
          <a:solidFill>
            <a:srgbClr val="404040">
              <a:alpha val="89803"/>
            </a:srgbClr>
          </a:solidFill>
          <a:ln w="127000" cap="sq" cmpd="thinThick">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txBox="1">
            <a:spLocks noGrp="1"/>
          </p:cNvSpPr>
          <p:nvPr>
            <p:ph type="ctrTitle"/>
          </p:nvPr>
        </p:nvSpPr>
        <p:spPr>
          <a:xfrm>
            <a:off x="3989000" y="384850"/>
            <a:ext cx="9353700" cy="2887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800"/>
              <a:buFont typeface="Calibri"/>
              <a:buNone/>
            </a:pPr>
            <a:r>
              <a:rPr lang="en-US" sz="2800" dirty="0"/>
              <a:t>Machine Learning Models to Optimize </a:t>
            </a:r>
          </a:p>
          <a:p>
            <a:pPr marL="0" lvl="0" indent="0" algn="ctr" rtl="0">
              <a:lnSpc>
                <a:spcPct val="90000"/>
              </a:lnSpc>
              <a:spcBef>
                <a:spcPts val="0"/>
              </a:spcBef>
              <a:spcAft>
                <a:spcPts val="0"/>
              </a:spcAft>
              <a:buClr>
                <a:schemeClr val="dk1"/>
              </a:buClr>
              <a:buSzPts val="2800"/>
              <a:buFont typeface="Calibri"/>
              <a:buNone/>
            </a:pPr>
            <a:r>
              <a:rPr lang="en-US" sz="2800" dirty="0"/>
              <a:t>Merchandising</a:t>
            </a:r>
            <a:br>
              <a:rPr lang="en-US" sz="2800" dirty="0"/>
            </a:br>
            <a:r>
              <a:rPr lang="en-US" sz="2800" dirty="0"/>
              <a:t> of </a:t>
            </a:r>
            <a:br>
              <a:rPr lang="en-US" sz="2800" dirty="0"/>
            </a:br>
            <a:r>
              <a:rPr lang="en-US" sz="2800" dirty="0"/>
              <a:t>H&amp;M Store​</a:t>
            </a:r>
            <a:br>
              <a:rPr lang="en-US" sz="2800" dirty="0"/>
            </a:br>
            <a:endParaRPr lang="en-US" sz="2800" dirty="0"/>
          </a:p>
        </p:txBody>
      </p:sp>
      <p:sp>
        <p:nvSpPr>
          <p:cNvPr id="90" name="Google Shape;90;p1"/>
          <p:cNvSpPr txBox="1">
            <a:spLocks noGrp="1"/>
          </p:cNvSpPr>
          <p:nvPr>
            <p:ph type="subTitle" idx="1"/>
          </p:nvPr>
        </p:nvSpPr>
        <p:spPr>
          <a:xfrm>
            <a:off x="6270208" y="3429000"/>
            <a:ext cx="5159127" cy="279868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000"/>
              <a:buNone/>
            </a:pPr>
            <a:r>
              <a:rPr lang="en-US" sz="1200" dirty="0"/>
              <a:t>Presented By,</a:t>
            </a:r>
            <a:endParaRPr sz="1200" dirty="0"/>
          </a:p>
          <a:p>
            <a:pPr marL="0" lvl="0" indent="0" algn="ctr" rtl="0">
              <a:lnSpc>
                <a:spcPct val="90000"/>
              </a:lnSpc>
              <a:spcBef>
                <a:spcPts val="1000"/>
              </a:spcBef>
              <a:spcAft>
                <a:spcPts val="0"/>
              </a:spcAft>
              <a:buClr>
                <a:schemeClr val="dk1"/>
              </a:buClr>
              <a:buSzPts val="1000"/>
              <a:buNone/>
            </a:pPr>
            <a:r>
              <a:rPr lang="en-US" sz="1200" dirty="0"/>
              <a:t>Sakshi Jain</a:t>
            </a:r>
            <a:endParaRPr sz="1200" dirty="0"/>
          </a:p>
          <a:p>
            <a:pPr marL="0" lvl="0" indent="0" algn="ctr" rtl="0">
              <a:lnSpc>
                <a:spcPct val="90000"/>
              </a:lnSpc>
              <a:spcBef>
                <a:spcPts val="1000"/>
              </a:spcBef>
              <a:spcAft>
                <a:spcPts val="0"/>
              </a:spcAft>
              <a:buClr>
                <a:schemeClr val="dk1"/>
              </a:buClr>
              <a:buSzPts val="1000"/>
              <a:buNone/>
            </a:pPr>
            <a:r>
              <a:rPr lang="en-US" sz="1200" dirty="0"/>
              <a:t>Sakshi </a:t>
            </a:r>
            <a:r>
              <a:rPr lang="en-US" sz="1200" dirty="0" err="1"/>
              <a:t>Tongia</a:t>
            </a:r>
            <a:endParaRPr sz="1200" dirty="0"/>
          </a:p>
          <a:p>
            <a:pPr marL="0" lvl="0" indent="0" algn="ctr" rtl="0">
              <a:lnSpc>
                <a:spcPct val="90000"/>
              </a:lnSpc>
              <a:spcBef>
                <a:spcPts val="1000"/>
              </a:spcBef>
              <a:spcAft>
                <a:spcPts val="0"/>
              </a:spcAft>
              <a:buClr>
                <a:schemeClr val="dk1"/>
              </a:buClr>
              <a:buSzPts val="1000"/>
              <a:buNone/>
            </a:pPr>
            <a:r>
              <a:rPr lang="en-US" sz="1200" dirty="0"/>
              <a:t>Vaibhav </a:t>
            </a:r>
            <a:r>
              <a:rPr lang="en-US" sz="1200" dirty="0" err="1"/>
              <a:t>Yalla</a:t>
            </a:r>
            <a:endParaRPr sz="1200" dirty="0"/>
          </a:p>
          <a:p>
            <a:pPr marL="0" lvl="0" indent="0" algn="ctr" rtl="0">
              <a:lnSpc>
                <a:spcPct val="90000"/>
              </a:lnSpc>
              <a:spcBef>
                <a:spcPts val="1000"/>
              </a:spcBef>
              <a:spcAft>
                <a:spcPts val="0"/>
              </a:spcAft>
              <a:buClr>
                <a:schemeClr val="dk1"/>
              </a:buClr>
              <a:buSzPts val="1000"/>
              <a:buNone/>
            </a:pPr>
            <a:r>
              <a:rPr lang="en-US" sz="1200" dirty="0"/>
              <a:t>Lakshmi Naga Meghana </a:t>
            </a:r>
            <a:r>
              <a:rPr lang="en-US" sz="1200" dirty="0" err="1"/>
              <a:t>Polisetty</a:t>
            </a:r>
            <a:endParaRPr sz="1200" dirty="0"/>
          </a:p>
          <a:p>
            <a:pPr marL="0" lvl="0" indent="0" algn="ctr" rtl="0">
              <a:lnSpc>
                <a:spcPct val="90000"/>
              </a:lnSpc>
              <a:spcBef>
                <a:spcPts val="1000"/>
              </a:spcBef>
              <a:spcAft>
                <a:spcPts val="0"/>
              </a:spcAft>
              <a:buClr>
                <a:schemeClr val="dk1"/>
              </a:buClr>
              <a:buSzPts val="1000"/>
              <a:buNone/>
            </a:pPr>
            <a:br>
              <a:rPr lang="en-US" sz="1200" dirty="0"/>
            </a:br>
            <a:endParaRPr sz="1200" dirty="0"/>
          </a:p>
        </p:txBody>
      </p:sp>
      <p:cxnSp>
        <p:nvCxnSpPr>
          <p:cNvPr id="91" name="Google Shape;91;p1"/>
          <p:cNvCxnSpPr/>
          <p:nvPr/>
        </p:nvCxnSpPr>
        <p:spPr>
          <a:xfrm>
            <a:off x="1191126" y="3910267"/>
            <a:ext cx="2586790" cy="0"/>
          </a:xfrm>
          <a:prstGeom prst="straightConnector1">
            <a:avLst/>
          </a:prstGeom>
          <a:noFill/>
          <a:ln w="22225" cap="flat" cmpd="sng">
            <a:solidFill>
              <a:srgbClr val="D9D9D9"/>
            </a:solidFill>
            <a:prstDash val="solid"/>
            <a:miter lim="800000"/>
            <a:headEnd type="none" w="sm" len="sm"/>
            <a:tailEnd type="none" w="sm" len="sm"/>
          </a:ln>
        </p:spPr>
      </p:cxnSp>
      <p:pic>
        <p:nvPicPr>
          <p:cNvPr id="92" name="Google Shape;92;p1" descr="Icon&#10;&#10;Description automatically generated"/>
          <p:cNvPicPr preferRelativeResize="0"/>
          <p:nvPr/>
        </p:nvPicPr>
        <p:blipFill rotWithShape="1">
          <a:blip r:embed="rId3">
            <a:alphaModFix/>
          </a:blip>
          <a:srcRect/>
          <a:stretch/>
        </p:blipFill>
        <p:spPr>
          <a:xfrm>
            <a:off x="384586" y="2002413"/>
            <a:ext cx="4147187" cy="23897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9"/>
          <p:cNvSpPr txBox="1">
            <a:spLocks noGrp="1"/>
          </p:cNvSpPr>
          <p:nvPr>
            <p:ph type="title"/>
          </p:nvPr>
        </p:nvSpPr>
        <p:spPr>
          <a:xfrm>
            <a:off x="676835" y="225891"/>
            <a:ext cx="10515600" cy="45514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3200" dirty="0"/>
              <a:t>ML Algorithms for Product Demand Forecasting </a:t>
            </a:r>
            <a:endParaRPr dirty="0"/>
          </a:p>
        </p:txBody>
      </p:sp>
      <p:sp>
        <p:nvSpPr>
          <p:cNvPr id="302" name="Google Shape;302;p9"/>
          <p:cNvSpPr txBox="1"/>
          <p:nvPr/>
        </p:nvSpPr>
        <p:spPr>
          <a:xfrm>
            <a:off x="0" y="1074175"/>
            <a:ext cx="2638800" cy="671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US" sz="1200" b="1">
                <a:solidFill>
                  <a:schemeClr val="dk1"/>
                </a:solidFill>
                <a:latin typeface="Calibri"/>
                <a:ea typeface="Calibri"/>
                <a:cs typeface="Calibri"/>
                <a:sym typeface="Calibri"/>
              </a:rPr>
              <a:t>RANDOM FOREST-</a:t>
            </a:r>
            <a:endParaRPr sz="1200" b="1">
              <a:solidFill>
                <a:schemeClr val="dk1"/>
              </a:solidFill>
              <a:latin typeface="Calibri"/>
              <a:ea typeface="Calibri"/>
              <a:cs typeface="Calibri"/>
              <a:sym typeface="Calibri"/>
            </a:endParaRPr>
          </a:p>
          <a:p>
            <a:pPr marL="0" lvl="0" indent="0" algn="l" rtl="0">
              <a:lnSpc>
                <a:spcPct val="107916"/>
              </a:lnSpc>
              <a:spcBef>
                <a:spcPts val="800"/>
              </a:spcBef>
              <a:spcAft>
                <a:spcPts val="800"/>
              </a:spcAft>
              <a:buNone/>
            </a:pPr>
            <a:r>
              <a:rPr lang="en-US" sz="1200" b="1">
                <a:solidFill>
                  <a:schemeClr val="dk1"/>
                </a:solidFill>
                <a:latin typeface="Calibri"/>
                <a:ea typeface="Calibri"/>
                <a:cs typeface="Calibri"/>
                <a:sym typeface="Calibri"/>
              </a:rPr>
              <a:t> BASE</a:t>
            </a:r>
            <a:endParaRPr sz="1200"/>
          </a:p>
        </p:txBody>
      </p:sp>
      <p:pic>
        <p:nvPicPr>
          <p:cNvPr id="303" name="Google Shape;303;p9"/>
          <p:cNvPicPr preferRelativeResize="0"/>
          <p:nvPr/>
        </p:nvPicPr>
        <p:blipFill rotWithShape="1">
          <a:blip r:embed="rId3">
            <a:alphaModFix/>
          </a:blip>
          <a:srcRect l="25559" t="36652" r="46027"/>
          <a:stretch/>
        </p:blipFill>
        <p:spPr>
          <a:xfrm>
            <a:off x="1035600" y="954850"/>
            <a:ext cx="4488125" cy="1777325"/>
          </a:xfrm>
          <a:prstGeom prst="rect">
            <a:avLst/>
          </a:prstGeom>
          <a:noFill/>
          <a:ln>
            <a:noFill/>
          </a:ln>
        </p:spPr>
      </p:pic>
      <p:pic>
        <p:nvPicPr>
          <p:cNvPr id="304" name="Google Shape;304;p9"/>
          <p:cNvPicPr preferRelativeResize="0"/>
          <p:nvPr/>
        </p:nvPicPr>
        <p:blipFill rotWithShape="1">
          <a:blip r:embed="rId4">
            <a:alphaModFix/>
          </a:blip>
          <a:srcRect b="61354"/>
          <a:stretch/>
        </p:blipFill>
        <p:spPr>
          <a:xfrm>
            <a:off x="6056625" y="954850"/>
            <a:ext cx="4107000" cy="1884350"/>
          </a:xfrm>
          <a:prstGeom prst="rect">
            <a:avLst/>
          </a:prstGeom>
          <a:noFill/>
          <a:ln>
            <a:noFill/>
          </a:ln>
        </p:spPr>
      </p:pic>
      <p:sp>
        <p:nvSpPr>
          <p:cNvPr id="305" name="Google Shape;305;p9"/>
          <p:cNvSpPr txBox="1"/>
          <p:nvPr/>
        </p:nvSpPr>
        <p:spPr>
          <a:xfrm>
            <a:off x="0" y="2732175"/>
            <a:ext cx="1111800" cy="719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US" sz="1100" b="1">
                <a:solidFill>
                  <a:schemeClr val="dk1"/>
                </a:solidFill>
                <a:latin typeface="Calibri"/>
                <a:ea typeface="Calibri"/>
                <a:cs typeface="Calibri"/>
                <a:sym typeface="Calibri"/>
              </a:rPr>
              <a:t>RANDOM FOREST  GRIDCV</a:t>
            </a:r>
            <a:endParaRPr/>
          </a:p>
        </p:txBody>
      </p:sp>
      <p:pic>
        <p:nvPicPr>
          <p:cNvPr id="306" name="Google Shape;306;p9"/>
          <p:cNvPicPr preferRelativeResize="0"/>
          <p:nvPr/>
        </p:nvPicPr>
        <p:blipFill rotWithShape="1">
          <a:blip r:embed="rId5">
            <a:alphaModFix/>
          </a:blip>
          <a:srcRect l="28362" r="-3873"/>
          <a:stretch/>
        </p:blipFill>
        <p:spPr>
          <a:xfrm>
            <a:off x="1014475" y="2869250"/>
            <a:ext cx="5045725" cy="1762125"/>
          </a:xfrm>
          <a:prstGeom prst="rect">
            <a:avLst/>
          </a:prstGeom>
          <a:noFill/>
          <a:ln>
            <a:noFill/>
          </a:ln>
        </p:spPr>
      </p:pic>
      <p:pic>
        <p:nvPicPr>
          <p:cNvPr id="307" name="Google Shape;307;p9"/>
          <p:cNvPicPr preferRelativeResize="0"/>
          <p:nvPr/>
        </p:nvPicPr>
        <p:blipFill rotWithShape="1">
          <a:blip r:embed="rId6">
            <a:alphaModFix/>
          </a:blip>
          <a:srcRect t="9471" b="38026"/>
          <a:stretch/>
        </p:blipFill>
        <p:spPr>
          <a:xfrm>
            <a:off x="5949750" y="2808138"/>
            <a:ext cx="4488125" cy="1884340"/>
          </a:xfrm>
          <a:prstGeom prst="rect">
            <a:avLst/>
          </a:prstGeom>
          <a:noFill/>
          <a:ln>
            <a:noFill/>
          </a:ln>
        </p:spPr>
      </p:pic>
      <p:pic>
        <p:nvPicPr>
          <p:cNvPr id="308" name="Google Shape;308;p9"/>
          <p:cNvPicPr preferRelativeResize="0">
            <a:picLocks noGrp="1"/>
          </p:cNvPicPr>
          <p:nvPr>
            <p:ph type="body" idx="1"/>
          </p:nvPr>
        </p:nvPicPr>
        <p:blipFill rotWithShape="1">
          <a:blip r:embed="rId7">
            <a:alphaModFix/>
          </a:blip>
          <a:srcRect/>
          <a:stretch/>
        </p:blipFill>
        <p:spPr>
          <a:xfrm>
            <a:off x="1014486" y="4853657"/>
            <a:ext cx="7389000" cy="2044800"/>
          </a:xfrm>
          <a:prstGeom prst="rect">
            <a:avLst/>
          </a:prstGeom>
          <a:noFill/>
          <a:ln>
            <a:noFill/>
          </a:ln>
        </p:spPr>
      </p:pic>
      <p:sp>
        <p:nvSpPr>
          <p:cNvPr id="309" name="Google Shape;309;p9"/>
          <p:cNvSpPr txBox="1"/>
          <p:nvPr/>
        </p:nvSpPr>
        <p:spPr>
          <a:xfrm>
            <a:off x="10" y="4853643"/>
            <a:ext cx="111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XGBOOST</a:t>
            </a:r>
            <a:endParaRPr/>
          </a:p>
        </p:txBody>
      </p:sp>
      <p:pic>
        <p:nvPicPr>
          <p:cNvPr id="310" name="Google Shape;310;p9"/>
          <p:cNvPicPr preferRelativeResize="0"/>
          <p:nvPr/>
        </p:nvPicPr>
        <p:blipFill rotWithShape="1">
          <a:blip r:embed="rId8">
            <a:alphaModFix/>
          </a:blip>
          <a:srcRect b="47409"/>
          <a:stretch/>
        </p:blipFill>
        <p:spPr>
          <a:xfrm>
            <a:off x="8436200" y="4988300"/>
            <a:ext cx="3620000" cy="1597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286af40383_0_7"/>
          <p:cNvSpPr txBox="1">
            <a:spLocks noGrp="1"/>
          </p:cNvSpPr>
          <p:nvPr>
            <p:ph type="title"/>
          </p:nvPr>
        </p:nvSpPr>
        <p:spPr>
          <a:xfrm>
            <a:off x="260825" y="212725"/>
            <a:ext cx="11931300" cy="693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45454"/>
              <a:buFont typeface="Calibri"/>
              <a:buNone/>
            </a:pPr>
            <a:r>
              <a:rPr lang="en-US" sz="2800" dirty="0"/>
              <a:t>Data Pre-processing for Demand forecasting(Autocorrelation)</a:t>
            </a:r>
            <a:endParaRPr sz="2800" dirty="0"/>
          </a:p>
        </p:txBody>
      </p:sp>
      <p:sp>
        <p:nvSpPr>
          <p:cNvPr id="317" name="Google Shape;317;g1286af40383_0_7"/>
          <p:cNvSpPr txBox="1">
            <a:spLocks noGrp="1"/>
          </p:cNvSpPr>
          <p:nvPr>
            <p:ph type="body" idx="1"/>
          </p:nvPr>
        </p:nvSpPr>
        <p:spPr>
          <a:xfrm>
            <a:off x="296675" y="966575"/>
            <a:ext cx="11859600" cy="5722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18" name="Google Shape;318;g1286af40383_0_7"/>
          <p:cNvPicPr preferRelativeResize="0"/>
          <p:nvPr/>
        </p:nvPicPr>
        <p:blipFill>
          <a:blip r:embed="rId3">
            <a:alphaModFix/>
          </a:blip>
          <a:stretch>
            <a:fillRect/>
          </a:stretch>
        </p:blipFill>
        <p:spPr>
          <a:xfrm>
            <a:off x="6390600" y="1097025"/>
            <a:ext cx="5502215" cy="2821625"/>
          </a:xfrm>
          <a:prstGeom prst="rect">
            <a:avLst/>
          </a:prstGeom>
          <a:noFill/>
          <a:ln>
            <a:noFill/>
          </a:ln>
        </p:spPr>
      </p:pic>
      <p:pic>
        <p:nvPicPr>
          <p:cNvPr id="319" name="Google Shape;319;g1286af40383_0_7"/>
          <p:cNvPicPr preferRelativeResize="0"/>
          <p:nvPr/>
        </p:nvPicPr>
        <p:blipFill>
          <a:blip r:embed="rId4">
            <a:alphaModFix/>
          </a:blip>
          <a:stretch>
            <a:fillRect/>
          </a:stretch>
        </p:blipFill>
        <p:spPr>
          <a:xfrm>
            <a:off x="1892225" y="1058725"/>
            <a:ext cx="4283743" cy="3356975"/>
          </a:xfrm>
          <a:prstGeom prst="rect">
            <a:avLst/>
          </a:prstGeom>
          <a:noFill/>
          <a:ln>
            <a:noFill/>
          </a:ln>
        </p:spPr>
      </p:pic>
      <p:pic>
        <p:nvPicPr>
          <p:cNvPr id="320" name="Google Shape;320;g1286af40383_0_7"/>
          <p:cNvPicPr preferRelativeResize="0"/>
          <p:nvPr/>
        </p:nvPicPr>
        <p:blipFill>
          <a:blip r:embed="rId5">
            <a:alphaModFix/>
          </a:blip>
          <a:stretch>
            <a:fillRect/>
          </a:stretch>
        </p:blipFill>
        <p:spPr>
          <a:xfrm>
            <a:off x="1982975" y="4520850"/>
            <a:ext cx="4257037" cy="938125"/>
          </a:xfrm>
          <a:prstGeom prst="rect">
            <a:avLst/>
          </a:prstGeom>
          <a:noFill/>
          <a:ln>
            <a:noFill/>
          </a:ln>
        </p:spPr>
      </p:pic>
      <p:pic>
        <p:nvPicPr>
          <p:cNvPr id="321" name="Google Shape;321;g1286af40383_0_7"/>
          <p:cNvPicPr preferRelativeResize="0"/>
          <p:nvPr/>
        </p:nvPicPr>
        <p:blipFill>
          <a:blip r:embed="rId6">
            <a:alphaModFix/>
          </a:blip>
          <a:stretch>
            <a:fillRect/>
          </a:stretch>
        </p:blipFill>
        <p:spPr>
          <a:xfrm>
            <a:off x="6189100" y="4016475"/>
            <a:ext cx="5711951" cy="2672900"/>
          </a:xfrm>
          <a:prstGeom prst="rect">
            <a:avLst/>
          </a:prstGeom>
          <a:noFill/>
          <a:ln>
            <a:noFill/>
          </a:ln>
        </p:spPr>
      </p:pic>
      <p:sp>
        <p:nvSpPr>
          <p:cNvPr id="322" name="Google Shape;322;g1286af40383_0_7"/>
          <p:cNvSpPr txBox="1"/>
          <p:nvPr/>
        </p:nvSpPr>
        <p:spPr>
          <a:xfrm>
            <a:off x="300825" y="1462400"/>
            <a:ext cx="196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Date ,Sales,</a:t>
            </a:r>
            <a:endParaRPr b="1">
              <a:latin typeface="Calibri"/>
              <a:ea typeface="Calibri"/>
              <a:cs typeface="Calibri"/>
              <a:sym typeface="Calibri"/>
            </a:endParaRPr>
          </a:p>
          <a:p>
            <a:pPr marL="0" lvl="0" indent="0" algn="l" rtl="0">
              <a:spcBef>
                <a:spcPts val="0"/>
              </a:spcBef>
              <a:spcAft>
                <a:spcPts val="0"/>
              </a:spcAft>
              <a:buNone/>
            </a:pPr>
            <a:r>
              <a:rPr lang="en-US" b="1">
                <a:latin typeface="Calibri"/>
                <a:ea typeface="Calibri"/>
                <a:cs typeface="Calibri"/>
                <a:sym typeface="Calibri"/>
              </a:rPr>
              <a:t>Descriptive features</a:t>
            </a:r>
            <a:endParaRPr b="1">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286af40383_1_12"/>
          <p:cNvSpPr txBox="1">
            <a:spLocks noGrp="1"/>
          </p:cNvSpPr>
          <p:nvPr>
            <p:ph type="title"/>
          </p:nvPr>
        </p:nvSpPr>
        <p:spPr>
          <a:xfrm>
            <a:off x="676835" y="225891"/>
            <a:ext cx="10515600" cy="4551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sz="3200" dirty="0"/>
              <a:t>ML Algorithms for </a:t>
            </a:r>
            <a:r>
              <a:rPr lang="en-US" sz="3200" b="1" dirty="0"/>
              <a:t>Product Demand Forecasting</a:t>
            </a:r>
            <a:r>
              <a:rPr lang="en-US" sz="3200" dirty="0"/>
              <a:t> </a:t>
            </a:r>
            <a:endParaRPr lang="en-US" dirty="0"/>
          </a:p>
        </p:txBody>
      </p:sp>
      <p:sp>
        <p:nvSpPr>
          <p:cNvPr id="328" name="Google Shape;328;g1286af40383_1_12"/>
          <p:cNvSpPr txBox="1"/>
          <p:nvPr/>
        </p:nvSpPr>
        <p:spPr>
          <a:xfrm>
            <a:off x="0" y="981989"/>
            <a:ext cx="2638800" cy="9732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en-US" sz="1200" b="1">
                <a:solidFill>
                  <a:schemeClr val="dk1"/>
                </a:solidFill>
                <a:latin typeface="Calibri"/>
                <a:ea typeface="Calibri"/>
                <a:cs typeface="Calibri"/>
                <a:sym typeface="Calibri"/>
              </a:rPr>
              <a:t>RANDOM </a:t>
            </a:r>
            <a:endParaRPr sz="1200" b="1">
              <a:solidFill>
                <a:schemeClr val="dk1"/>
              </a:solidFill>
              <a:latin typeface="Calibri"/>
              <a:ea typeface="Calibri"/>
              <a:cs typeface="Calibri"/>
              <a:sym typeface="Calibri"/>
            </a:endParaRPr>
          </a:p>
          <a:p>
            <a:pPr marL="0" lvl="0" indent="0" algn="l" rtl="0">
              <a:lnSpc>
                <a:spcPct val="107916"/>
              </a:lnSpc>
              <a:spcBef>
                <a:spcPts val="800"/>
              </a:spcBef>
              <a:spcAft>
                <a:spcPts val="0"/>
              </a:spcAft>
              <a:buNone/>
            </a:pPr>
            <a:r>
              <a:rPr lang="en-US" sz="1200" b="1">
                <a:solidFill>
                  <a:schemeClr val="dk1"/>
                </a:solidFill>
                <a:latin typeface="Calibri"/>
                <a:ea typeface="Calibri"/>
                <a:cs typeface="Calibri"/>
                <a:sym typeface="Calibri"/>
              </a:rPr>
              <a:t>FOREST-</a:t>
            </a:r>
            <a:endParaRPr sz="1200" b="1">
              <a:solidFill>
                <a:schemeClr val="dk1"/>
              </a:solidFill>
              <a:latin typeface="Calibri"/>
              <a:ea typeface="Calibri"/>
              <a:cs typeface="Calibri"/>
              <a:sym typeface="Calibri"/>
            </a:endParaRPr>
          </a:p>
          <a:p>
            <a:pPr marL="0" lvl="0" indent="0" algn="l" rtl="0">
              <a:lnSpc>
                <a:spcPct val="107916"/>
              </a:lnSpc>
              <a:spcBef>
                <a:spcPts val="800"/>
              </a:spcBef>
              <a:spcAft>
                <a:spcPts val="800"/>
              </a:spcAft>
              <a:buNone/>
            </a:pPr>
            <a:r>
              <a:rPr lang="en-US" sz="1200" b="1">
                <a:solidFill>
                  <a:schemeClr val="dk1"/>
                </a:solidFill>
                <a:latin typeface="Calibri"/>
                <a:ea typeface="Calibri"/>
                <a:cs typeface="Calibri"/>
                <a:sym typeface="Calibri"/>
              </a:rPr>
              <a:t> BASE</a:t>
            </a:r>
            <a:endParaRPr sz="1200"/>
          </a:p>
        </p:txBody>
      </p:sp>
      <p:sp>
        <p:nvSpPr>
          <p:cNvPr id="329" name="Google Shape;329;g1286af40383_1_12"/>
          <p:cNvSpPr txBox="1"/>
          <p:nvPr/>
        </p:nvSpPr>
        <p:spPr>
          <a:xfrm>
            <a:off x="0" y="2639989"/>
            <a:ext cx="1111800" cy="719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en-US" sz="1100" b="1">
                <a:solidFill>
                  <a:schemeClr val="dk1"/>
                </a:solidFill>
                <a:latin typeface="Calibri"/>
                <a:ea typeface="Calibri"/>
                <a:cs typeface="Calibri"/>
                <a:sym typeface="Calibri"/>
              </a:rPr>
              <a:t>RANDOM FOREST  GRIDCV</a:t>
            </a:r>
            <a:endParaRPr/>
          </a:p>
        </p:txBody>
      </p:sp>
      <p:pic>
        <p:nvPicPr>
          <p:cNvPr id="330" name="Google Shape;330;g1286af40383_1_12"/>
          <p:cNvPicPr preferRelativeResize="0"/>
          <p:nvPr/>
        </p:nvPicPr>
        <p:blipFill>
          <a:blip r:embed="rId3">
            <a:alphaModFix/>
          </a:blip>
          <a:stretch>
            <a:fillRect/>
          </a:stretch>
        </p:blipFill>
        <p:spPr>
          <a:xfrm>
            <a:off x="1055450" y="981980"/>
            <a:ext cx="5943600" cy="1790700"/>
          </a:xfrm>
          <a:prstGeom prst="rect">
            <a:avLst/>
          </a:prstGeom>
          <a:noFill/>
          <a:ln>
            <a:noFill/>
          </a:ln>
        </p:spPr>
      </p:pic>
      <p:pic>
        <p:nvPicPr>
          <p:cNvPr id="331" name="Google Shape;331;g1286af40383_1_12"/>
          <p:cNvPicPr preferRelativeResize="0"/>
          <p:nvPr/>
        </p:nvPicPr>
        <p:blipFill rotWithShape="1">
          <a:blip r:embed="rId4">
            <a:alphaModFix/>
          </a:blip>
          <a:srcRect b="56559"/>
          <a:stretch/>
        </p:blipFill>
        <p:spPr>
          <a:xfrm>
            <a:off x="7121288" y="1010439"/>
            <a:ext cx="4888149" cy="1259075"/>
          </a:xfrm>
          <a:prstGeom prst="rect">
            <a:avLst/>
          </a:prstGeom>
          <a:noFill/>
          <a:ln>
            <a:noFill/>
          </a:ln>
        </p:spPr>
      </p:pic>
      <p:pic>
        <p:nvPicPr>
          <p:cNvPr id="332" name="Google Shape;332;g1286af40383_1_12"/>
          <p:cNvPicPr preferRelativeResize="0"/>
          <p:nvPr/>
        </p:nvPicPr>
        <p:blipFill>
          <a:blip r:embed="rId5">
            <a:alphaModFix/>
          </a:blip>
          <a:stretch>
            <a:fillRect/>
          </a:stretch>
        </p:blipFill>
        <p:spPr>
          <a:xfrm>
            <a:off x="1112750" y="2925089"/>
            <a:ext cx="5943600" cy="1630925"/>
          </a:xfrm>
          <a:prstGeom prst="rect">
            <a:avLst/>
          </a:prstGeom>
          <a:noFill/>
          <a:ln>
            <a:noFill/>
          </a:ln>
        </p:spPr>
      </p:pic>
      <p:pic>
        <p:nvPicPr>
          <p:cNvPr id="333" name="Google Shape;333;g1286af40383_1_12"/>
          <p:cNvPicPr preferRelativeResize="0"/>
          <p:nvPr/>
        </p:nvPicPr>
        <p:blipFill rotWithShape="1">
          <a:blip r:embed="rId6">
            <a:alphaModFix/>
          </a:blip>
          <a:srcRect b="46056"/>
          <a:stretch/>
        </p:blipFill>
        <p:spPr>
          <a:xfrm>
            <a:off x="7208750" y="2955314"/>
            <a:ext cx="4640000" cy="1151175"/>
          </a:xfrm>
          <a:prstGeom prst="rect">
            <a:avLst/>
          </a:prstGeom>
          <a:noFill/>
          <a:ln>
            <a:noFill/>
          </a:ln>
        </p:spPr>
      </p:pic>
      <p:sp>
        <p:nvSpPr>
          <p:cNvPr id="334" name="Google Shape;334;g1286af40383_1_12"/>
          <p:cNvSpPr txBox="1"/>
          <p:nvPr/>
        </p:nvSpPr>
        <p:spPr>
          <a:xfrm>
            <a:off x="152410" y="4701243"/>
            <a:ext cx="111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XGBOOST</a:t>
            </a:r>
            <a:endParaRPr/>
          </a:p>
        </p:txBody>
      </p:sp>
      <p:pic>
        <p:nvPicPr>
          <p:cNvPr id="335" name="Google Shape;335;g1286af40383_1_12"/>
          <p:cNvPicPr preferRelativeResize="0"/>
          <p:nvPr/>
        </p:nvPicPr>
        <p:blipFill>
          <a:blip r:embed="rId7">
            <a:alphaModFix/>
          </a:blip>
          <a:stretch>
            <a:fillRect/>
          </a:stretch>
        </p:blipFill>
        <p:spPr>
          <a:xfrm>
            <a:off x="1194575" y="4781991"/>
            <a:ext cx="5943600" cy="1981200"/>
          </a:xfrm>
          <a:prstGeom prst="rect">
            <a:avLst/>
          </a:prstGeom>
          <a:noFill/>
          <a:ln>
            <a:noFill/>
          </a:ln>
        </p:spPr>
      </p:pic>
      <p:pic>
        <p:nvPicPr>
          <p:cNvPr id="336" name="Google Shape;336;g1286af40383_1_12"/>
          <p:cNvPicPr preferRelativeResize="0"/>
          <p:nvPr/>
        </p:nvPicPr>
        <p:blipFill rotWithShape="1">
          <a:blip r:embed="rId8">
            <a:alphaModFix/>
          </a:blip>
          <a:srcRect b="52745"/>
          <a:stretch/>
        </p:blipFill>
        <p:spPr>
          <a:xfrm>
            <a:off x="7208750" y="4750800"/>
            <a:ext cx="5018025" cy="143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286af40383_1_45"/>
          <p:cNvSpPr txBox="1">
            <a:spLocks noGrp="1"/>
          </p:cNvSpPr>
          <p:nvPr>
            <p:ph type="title"/>
          </p:nvPr>
        </p:nvSpPr>
        <p:spPr>
          <a:xfrm>
            <a:off x="638750" y="-7980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Results </a:t>
            </a:r>
            <a:endParaRPr/>
          </a:p>
        </p:txBody>
      </p:sp>
      <p:graphicFrame>
        <p:nvGraphicFramePr>
          <p:cNvPr id="343" name="Google Shape;343;g1286af40383_1_45"/>
          <p:cNvGraphicFramePr/>
          <p:nvPr/>
        </p:nvGraphicFramePr>
        <p:xfrm>
          <a:off x="897342" y="4382639"/>
          <a:ext cx="8968425" cy="2377490"/>
        </p:xfrm>
        <a:graphic>
          <a:graphicData uri="http://schemas.openxmlformats.org/drawingml/2006/table">
            <a:tbl>
              <a:tblPr firstRow="1" bandRow="1">
                <a:noFill/>
                <a:tableStyleId>{97F253B6-1F66-407E-B2CF-0DBA00CD5081}</a:tableStyleId>
              </a:tblPr>
              <a:tblGrid>
                <a:gridCol w="2103600">
                  <a:extLst>
                    <a:ext uri="{9D8B030D-6E8A-4147-A177-3AD203B41FA5}">
                      <a16:colId xmlns:a16="http://schemas.microsoft.com/office/drawing/2014/main" val="20000"/>
                    </a:ext>
                  </a:extLst>
                </a:gridCol>
                <a:gridCol w="1643325">
                  <a:extLst>
                    <a:ext uri="{9D8B030D-6E8A-4147-A177-3AD203B41FA5}">
                      <a16:colId xmlns:a16="http://schemas.microsoft.com/office/drawing/2014/main" val="20001"/>
                    </a:ext>
                  </a:extLst>
                </a:gridCol>
                <a:gridCol w="1980875">
                  <a:extLst>
                    <a:ext uri="{9D8B030D-6E8A-4147-A177-3AD203B41FA5}">
                      <a16:colId xmlns:a16="http://schemas.microsoft.com/office/drawing/2014/main" val="20002"/>
                    </a:ext>
                  </a:extLst>
                </a:gridCol>
                <a:gridCol w="2088250">
                  <a:extLst>
                    <a:ext uri="{9D8B030D-6E8A-4147-A177-3AD203B41FA5}">
                      <a16:colId xmlns:a16="http://schemas.microsoft.com/office/drawing/2014/main" val="20003"/>
                    </a:ext>
                  </a:extLst>
                </a:gridCol>
                <a:gridCol w="1152375">
                  <a:extLst>
                    <a:ext uri="{9D8B030D-6E8A-4147-A177-3AD203B41FA5}">
                      <a16:colId xmlns:a16="http://schemas.microsoft.com/office/drawing/2014/main" val="20004"/>
                    </a:ext>
                  </a:extLst>
                </a:gridCol>
              </a:tblGrid>
              <a:tr h="623450">
                <a:tc>
                  <a:txBody>
                    <a:bodyPr/>
                    <a:lstStyle/>
                    <a:p>
                      <a:pPr marL="0" marR="0" lvl="0" indent="0" algn="l" rtl="0">
                        <a:spcBef>
                          <a:spcPts val="0"/>
                        </a:spcBef>
                        <a:spcAft>
                          <a:spcPts val="0"/>
                        </a:spcAft>
                        <a:buNone/>
                      </a:pPr>
                      <a:r>
                        <a:rPr lang="en-US" sz="1800" u="none" strike="noStrike" cap="none"/>
                        <a:t>ALGORITHM</a:t>
                      </a:r>
                      <a:endParaRPr/>
                    </a:p>
                  </a:txBody>
                  <a:tcPr marL="91450" marR="91450" marT="45725" marB="45725"/>
                </a:tc>
                <a:tc>
                  <a:txBody>
                    <a:bodyPr/>
                    <a:lstStyle/>
                    <a:p>
                      <a:pPr marL="0" marR="0" lvl="0" indent="0" algn="l" rtl="0">
                        <a:spcBef>
                          <a:spcPts val="0"/>
                        </a:spcBef>
                        <a:spcAft>
                          <a:spcPts val="0"/>
                        </a:spcAft>
                        <a:buNone/>
                      </a:pPr>
                      <a:r>
                        <a:rPr lang="en-US" sz="1800"/>
                        <a:t>Mean Sqr  Error</a:t>
                      </a:r>
                      <a:endParaRPr/>
                    </a:p>
                  </a:txBody>
                  <a:tcPr marL="91450" marR="91450" marT="45725" marB="45725"/>
                </a:tc>
                <a:tc>
                  <a:txBody>
                    <a:bodyPr/>
                    <a:lstStyle/>
                    <a:p>
                      <a:pPr marL="0" marR="0" lvl="0" indent="0" algn="l" rtl="0">
                        <a:spcBef>
                          <a:spcPts val="0"/>
                        </a:spcBef>
                        <a:spcAft>
                          <a:spcPts val="0"/>
                        </a:spcAft>
                        <a:buNone/>
                      </a:pPr>
                      <a:r>
                        <a:rPr lang="en-US" sz="1800"/>
                        <a:t>Mean Absolute Error</a:t>
                      </a:r>
                      <a:endParaRPr/>
                    </a:p>
                  </a:txBody>
                  <a:tcPr marL="91450" marR="91450" marT="45725" marB="45725"/>
                </a:tc>
                <a:tc>
                  <a:txBody>
                    <a:bodyPr/>
                    <a:lstStyle/>
                    <a:p>
                      <a:pPr marL="0" marR="0" lvl="0" indent="0" algn="l" rtl="0">
                        <a:spcBef>
                          <a:spcPts val="0"/>
                        </a:spcBef>
                        <a:spcAft>
                          <a:spcPts val="0"/>
                        </a:spcAft>
                        <a:buNone/>
                      </a:pPr>
                      <a:r>
                        <a:rPr lang="en-US" sz="1800"/>
                        <a:t>Root Mean Sqr Error</a:t>
                      </a:r>
                      <a:endParaRPr/>
                    </a:p>
                  </a:txBody>
                  <a:tcPr marL="91450" marR="91450" marT="45725" marB="45725"/>
                </a:tc>
                <a:tc>
                  <a:txBody>
                    <a:bodyPr/>
                    <a:lstStyle/>
                    <a:p>
                      <a:pPr marL="0" marR="0" lvl="0" indent="0" algn="l" rtl="0">
                        <a:spcBef>
                          <a:spcPts val="0"/>
                        </a:spcBef>
                        <a:spcAft>
                          <a:spcPts val="0"/>
                        </a:spcAft>
                        <a:buNone/>
                      </a:pPr>
                      <a:r>
                        <a:rPr lang="en-US" sz="1800"/>
                        <a:t>R2</a:t>
                      </a:r>
                      <a:endParaRPr/>
                    </a:p>
                  </a:txBody>
                  <a:tcPr marL="91450" marR="91450" marT="45725" marB="45725"/>
                </a:tc>
                <a:extLst>
                  <a:ext uri="{0D108BD9-81ED-4DB2-BD59-A6C34878D82A}">
                    <a16:rowId xmlns:a16="http://schemas.microsoft.com/office/drawing/2014/main" val="10000"/>
                  </a:ext>
                </a:extLst>
              </a:tr>
              <a:tr h="361200">
                <a:tc>
                  <a:txBody>
                    <a:bodyPr/>
                    <a:lstStyle/>
                    <a:p>
                      <a:pPr marL="0" marR="0" lvl="0" indent="0" algn="l" rtl="0">
                        <a:spcBef>
                          <a:spcPts val="0"/>
                        </a:spcBef>
                        <a:spcAft>
                          <a:spcPts val="0"/>
                        </a:spcAft>
                        <a:buNone/>
                      </a:pPr>
                      <a:r>
                        <a:rPr lang="en-US" sz="1800"/>
                        <a:t>Random Forest Base</a:t>
                      </a:r>
                      <a:endParaRPr/>
                    </a:p>
                  </a:txBody>
                  <a:tcPr marL="91450" marR="91450" marT="45725" marB="45725"/>
                </a:tc>
                <a:tc>
                  <a:txBody>
                    <a:bodyPr/>
                    <a:lstStyle/>
                    <a:p>
                      <a:pPr marL="0" marR="0" lvl="0" indent="0" algn="l" rtl="0">
                        <a:spcBef>
                          <a:spcPts val="0"/>
                        </a:spcBef>
                        <a:spcAft>
                          <a:spcPts val="0"/>
                        </a:spcAft>
                        <a:buNone/>
                      </a:pPr>
                      <a:r>
                        <a:rPr lang="en-US" sz="1800"/>
                        <a:t>9.209</a:t>
                      </a:r>
                      <a:endParaRPr/>
                    </a:p>
                  </a:txBody>
                  <a:tcPr marL="91450" marR="91450" marT="45725" marB="45725"/>
                </a:tc>
                <a:tc>
                  <a:txBody>
                    <a:bodyPr/>
                    <a:lstStyle/>
                    <a:p>
                      <a:pPr marL="0" marR="0" lvl="0" indent="0" algn="l" rtl="0">
                        <a:spcBef>
                          <a:spcPts val="0"/>
                        </a:spcBef>
                        <a:spcAft>
                          <a:spcPts val="0"/>
                        </a:spcAft>
                        <a:buNone/>
                      </a:pPr>
                      <a:r>
                        <a:rPr lang="en-US" sz="1800"/>
                        <a:t>8.6</a:t>
                      </a:r>
                      <a:endParaRPr/>
                    </a:p>
                  </a:txBody>
                  <a:tcPr marL="91450" marR="91450" marT="45725" marB="45725"/>
                </a:tc>
                <a:tc>
                  <a:txBody>
                    <a:bodyPr/>
                    <a:lstStyle/>
                    <a:p>
                      <a:pPr marL="0" marR="0" lvl="0" indent="0" algn="l" rtl="0">
                        <a:spcBef>
                          <a:spcPts val="0"/>
                        </a:spcBef>
                        <a:spcAft>
                          <a:spcPts val="0"/>
                        </a:spcAft>
                        <a:buNone/>
                      </a:pPr>
                      <a:r>
                        <a:rPr lang="en-US" sz="1800"/>
                        <a:t>2.95</a:t>
                      </a:r>
                      <a:endParaRPr/>
                    </a:p>
                  </a:txBody>
                  <a:tcPr marL="91450" marR="91450" marT="45725" marB="45725"/>
                </a:tc>
                <a:tc>
                  <a:txBody>
                    <a:bodyPr/>
                    <a:lstStyle/>
                    <a:p>
                      <a:pPr marL="0" marR="0" lvl="0" indent="0" algn="l" rtl="0">
                        <a:spcBef>
                          <a:spcPts val="0"/>
                        </a:spcBef>
                        <a:spcAft>
                          <a:spcPts val="0"/>
                        </a:spcAft>
                        <a:buNone/>
                      </a:pPr>
                      <a:r>
                        <a:rPr lang="en-US" sz="1800"/>
                        <a:t>0.548</a:t>
                      </a:r>
                      <a:endParaRPr/>
                    </a:p>
                  </a:txBody>
                  <a:tcPr marL="91450" marR="91450" marT="45725" marB="45725"/>
                </a:tc>
                <a:extLst>
                  <a:ext uri="{0D108BD9-81ED-4DB2-BD59-A6C34878D82A}">
                    <a16:rowId xmlns:a16="http://schemas.microsoft.com/office/drawing/2014/main" val="10001"/>
                  </a:ext>
                </a:extLst>
              </a:tr>
              <a:tr h="623450">
                <a:tc>
                  <a:txBody>
                    <a:bodyPr/>
                    <a:lstStyle/>
                    <a:p>
                      <a:pPr marL="0" marR="0" lvl="0" indent="0" algn="l" rtl="0">
                        <a:spcBef>
                          <a:spcPts val="0"/>
                        </a:spcBef>
                        <a:spcAft>
                          <a:spcPts val="0"/>
                        </a:spcAft>
                        <a:buNone/>
                      </a:pPr>
                      <a:r>
                        <a:rPr lang="en-US" sz="1800"/>
                        <a:t>Random Forest Grid CV</a:t>
                      </a:r>
                      <a:endParaRPr/>
                    </a:p>
                  </a:txBody>
                  <a:tcPr marL="91450" marR="91450" marT="45725" marB="45725"/>
                </a:tc>
                <a:tc>
                  <a:txBody>
                    <a:bodyPr/>
                    <a:lstStyle/>
                    <a:p>
                      <a:pPr marL="0" marR="0" lvl="0" indent="0" algn="l" rtl="0">
                        <a:spcBef>
                          <a:spcPts val="0"/>
                        </a:spcBef>
                        <a:spcAft>
                          <a:spcPts val="0"/>
                        </a:spcAft>
                        <a:buNone/>
                      </a:pPr>
                      <a:r>
                        <a:rPr lang="en-US" sz="1800"/>
                        <a:t>8.44</a:t>
                      </a:r>
                      <a:endParaRPr/>
                    </a:p>
                  </a:txBody>
                  <a:tcPr marL="91450" marR="91450" marT="45725" marB="45725"/>
                </a:tc>
                <a:tc>
                  <a:txBody>
                    <a:bodyPr/>
                    <a:lstStyle/>
                    <a:p>
                      <a:pPr marL="0" marR="0" lvl="0" indent="0" algn="l" rtl="0">
                        <a:spcBef>
                          <a:spcPts val="0"/>
                        </a:spcBef>
                        <a:spcAft>
                          <a:spcPts val="0"/>
                        </a:spcAft>
                        <a:buNone/>
                      </a:pPr>
                      <a:r>
                        <a:rPr lang="en-US" sz="1800"/>
                        <a:t>7.55</a:t>
                      </a:r>
                      <a:endParaRPr/>
                    </a:p>
                  </a:txBody>
                  <a:tcPr marL="91450" marR="91450" marT="45725" marB="45725"/>
                </a:tc>
                <a:tc>
                  <a:txBody>
                    <a:bodyPr/>
                    <a:lstStyle/>
                    <a:p>
                      <a:pPr marL="0" marR="0" lvl="0" indent="0" algn="l" rtl="0">
                        <a:spcBef>
                          <a:spcPts val="0"/>
                        </a:spcBef>
                        <a:spcAft>
                          <a:spcPts val="0"/>
                        </a:spcAft>
                        <a:buNone/>
                      </a:pPr>
                      <a:r>
                        <a:rPr lang="en-US" sz="1800"/>
                        <a:t>1.76</a:t>
                      </a:r>
                      <a:endParaRPr/>
                    </a:p>
                  </a:txBody>
                  <a:tcPr marL="91450" marR="91450" marT="45725" marB="45725"/>
                </a:tc>
                <a:tc>
                  <a:txBody>
                    <a:bodyPr/>
                    <a:lstStyle/>
                    <a:p>
                      <a:pPr marL="0" marR="0" lvl="0" indent="0" algn="l" rtl="0">
                        <a:spcBef>
                          <a:spcPts val="0"/>
                        </a:spcBef>
                        <a:spcAft>
                          <a:spcPts val="0"/>
                        </a:spcAft>
                        <a:buNone/>
                      </a:pPr>
                      <a:r>
                        <a:rPr lang="en-US" sz="1800"/>
                        <a:t>0.635</a:t>
                      </a:r>
                      <a:endParaRPr/>
                    </a:p>
                  </a:txBody>
                  <a:tcPr marL="91450" marR="91450" marT="45725" marB="45725"/>
                </a:tc>
                <a:extLst>
                  <a:ext uri="{0D108BD9-81ED-4DB2-BD59-A6C34878D82A}">
                    <a16:rowId xmlns:a16="http://schemas.microsoft.com/office/drawing/2014/main" val="10002"/>
                  </a:ext>
                </a:extLst>
              </a:tr>
              <a:tr h="361200">
                <a:tc>
                  <a:txBody>
                    <a:bodyPr/>
                    <a:lstStyle/>
                    <a:p>
                      <a:pPr marL="0" marR="0" lvl="0" indent="0" algn="l" rtl="0">
                        <a:spcBef>
                          <a:spcPts val="0"/>
                        </a:spcBef>
                        <a:spcAft>
                          <a:spcPts val="0"/>
                        </a:spcAft>
                        <a:buNone/>
                      </a:pPr>
                      <a:r>
                        <a:rPr lang="en-US" sz="1800"/>
                        <a:t>XGBoost</a:t>
                      </a:r>
                      <a:endParaRPr sz="1800"/>
                    </a:p>
                  </a:txBody>
                  <a:tcPr marL="91450" marR="91450" marT="45725" marB="45725"/>
                </a:tc>
                <a:tc>
                  <a:txBody>
                    <a:bodyPr/>
                    <a:lstStyle/>
                    <a:p>
                      <a:pPr marL="0" marR="0" lvl="0" indent="0" algn="l" rtl="0">
                        <a:spcBef>
                          <a:spcPts val="0"/>
                        </a:spcBef>
                        <a:spcAft>
                          <a:spcPts val="0"/>
                        </a:spcAft>
                        <a:buNone/>
                      </a:pPr>
                      <a:r>
                        <a:rPr lang="en-US" sz="1800"/>
                        <a:t>8.33</a:t>
                      </a:r>
                      <a:endParaRPr/>
                    </a:p>
                  </a:txBody>
                  <a:tcPr marL="91450" marR="91450" marT="45725" marB="45725"/>
                </a:tc>
                <a:tc>
                  <a:txBody>
                    <a:bodyPr/>
                    <a:lstStyle/>
                    <a:p>
                      <a:pPr marL="0" marR="0" lvl="0" indent="0" algn="l" rtl="0">
                        <a:spcBef>
                          <a:spcPts val="0"/>
                        </a:spcBef>
                        <a:spcAft>
                          <a:spcPts val="0"/>
                        </a:spcAft>
                        <a:buNone/>
                      </a:pPr>
                      <a:r>
                        <a:rPr lang="en-US" sz="1800"/>
                        <a:t>6.73</a:t>
                      </a:r>
                      <a:endParaRPr/>
                    </a:p>
                  </a:txBody>
                  <a:tcPr marL="91450" marR="91450" marT="45725" marB="45725"/>
                </a:tc>
                <a:tc>
                  <a:txBody>
                    <a:bodyPr/>
                    <a:lstStyle/>
                    <a:p>
                      <a:pPr marL="0" marR="0" lvl="0" indent="0" algn="l" rtl="0">
                        <a:spcBef>
                          <a:spcPts val="0"/>
                        </a:spcBef>
                        <a:spcAft>
                          <a:spcPts val="0"/>
                        </a:spcAft>
                        <a:buNone/>
                      </a:pPr>
                      <a:r>
                        <a:rPr lang="en-US" sz="1800"/>
                        <a:t>1.31</a:t>
                      </a:r>
                      <a:endParaRPr/>
                    </a:p>
                  </a:txBody>
                  <a:tcPr marL="91450" marR="91450" marT="45725" marB="45725"/>
                </a:tc>
                <a:tc>
                  <a:txBody>
                    <a:bodyPr/>
                    <a:lstStyle/>
                    <a:p>
                      <a:pPr marL="0" marR="0" lvl="0" indent="0" algn="l" rtl="0">
                        <a:spcBef>
                          <a:spcPts val="0"/>
                        </a:spcBef>
                        <a:spcAft>
                          <a:spcPts val="0"/>
                        </a:spcAft>
                        <a:buNone/>
                      </a:pPr>
                      <a:r>
                        <a:rPr lang="en-US" sz="1800"/>
                        <a:t>0.67</a:t>
                      </a:r>
                      <a:endParaRPr/>
                    </a:p>
                  </a:txBody>
                  <a:tcPr marL="91450" marR="91450" marT="45725" marB="45725">
                    <a:solidFill>
                      <a:srgbClr val="517E33"/>
                    </a:solidFill>
                  </a:tcPr>
                </a:tc>
                <a:extLst>
                  <a:ext uri="{0D108BD9-81ED-4DB2-BD59-A6C34878D82A}">
                    <a16:rowId xmlns:a16="http://schemas.microsoft.com/office/drawing/2014/main" val="10003"/>
                  </a:ext>
                </a:extLst>
              </a:tr>
              <a:tr h="36120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344" name="Google Shape;344;g1286af40383_1_45"/>
          <p:cNvGraphicFramePr/>
          <p:nvPr/>
        </p:nvGraphicFramePr>
        <p:xfrm>
          <a:off x="959900" y="1527388"/>
          <a:ext cx="8843325" cy="2392730"/>
        </p:xfrm>
        <a:graphic>
          <a:graphicData uri="http://schemas.openxmlformats.org/drawingml/2006/table">
            <a:tbl>
              <a:tblPr firstRow="1" bandRow="1">
                <a:noFill/>
                <a:tableStyleId>{97F253B6-1F66-407E-B2CF-0DBA00CD5081}</a:tableStyleId>
              </a:tblPr>
              <a:tblGrid>
                <a:gridCol w="2103125">
                  <a:extLst>
                    <a:ext uri="{9D8B030D-6E8A-4147-A177-3AD203B41FA5}">
                      <a16:colId xmlns:a16="http://schemas.microsoft.com/office/drawing/2014/main" val="20000"/>
                    </a:ext>
                  </a:extLst>
                </a:gridCol>
                <a:gridCol w="2103125">
                  <a:extLst>
                    <a:ext uri="{9D8B030D-6E8A-4147-A177-3AD203B41FA5}">
                      <a16:colId xmlns:a16="http://schemas.microsoft.com/office/drawing/2014/main" val="20001"/>
                    </a:ext>
                  </a:extLst>
                </a:gridCol>
                <a:gridCol w="1888325">
                  <a:extLst>
                    <a:ext uri="{9D8B030D-6E8A-4147-A177-3AD203B41FA5}">
                      <a16:colId xmlns:a16="http://schemas.microsoft.com/office/drawing/2014/main" val="20002"/>
                    </a:ext>
                  </a:extLst>
                </a:gridCol>
                <a:gridCol w="1627500">
                  <a:extLst>
                    <a:ext uri="{9D8B030D-6E8A-4147-A177-3AD203B41FA5}">
                      <a16:colId xmlns:a16="http://schemas.microsoft.com/office/drawing/2014/main" val="20003"/>
                    </a:ext>
                  </a:extLst>
                </a:gridCol>
                <a:gridCol w="112125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a:t>Algorithm</a:t>
                      </a:r>
                      <a:endParaRPr/>
                    </a:p>
                  </a:txBody>
                  <a:tcPr marL="91450" marR="91450" marT="45725" marB="45725"/>
                </a:tc>
                <a:tc>
                  <a:txBody>
                    <a:bodyPr/>
                    <a:lstStyle/>
                    <a:p>
                      <a:pPr marL="0" marR="0" lvl="0" indent="0" algn="l" rtl="0">
                        <a:spcBef>
                          <a:spcPts val="0"/>
                        </a:spcBef>
                        <a:spcAft>
                          <a:spcPts val="0"/>
                        </a:spcAft>
                        <a:buNone/>
                      </a:pPr>
                      <a:r>
                        <a:rPr lang="en-US" sz="1800"/>
                        <a:t>Mean Sqr Error</a:t>
                      </a:r>
                      <a:endParaRPr/>
                    </a:p>
                  </a:txBody>
                  <a:tcPr marL="91450" marR="91450" marT="45725" marB="45725"/>
                </a:tc>
                <a:tc>
                  <a:txBody>
                    <a:bodyPr/>
                    <a:lstStyle/>
                    <a:p>
                      <a:pPr marL="0" marR="0" lvl="0" indent="0" algn="l" rtl="0">
                        <a:spcBef>
                          <a:spcPts val="0"/>
                        </a:spcBef>
                        <a:spcAft>
                          <a:spcPts val="0"/>
                        </a:spcAft>
                        <a:buNone/>
                      </a:pPr>
                      <a:r>
                        <a:rPr lang="en-US" sz="1800"/>
                        <a:t>Mean absolute Error</a:t>
                      </a:r>
                      <a:endParaRPr/>
                    </a:p>
                  </a:txBody>
                  <a:tcPr marL="91450" marR="91450" marT="45725" marB="45725"/>
                </a:tc>
                <a:tc>
                  <a:txBody>
                    <a:bodyPr/>
                    <a:lstStyle/>
                    <a:p>
                      <a:pPr marL="0" marR="0" lvl="0" indent="0" algn="l" rtl="0">
                        <a:spcBef>
                          <a:spcPts val="0"/>
                        </a:spcBef>
                        <a:spcAft>
                          <a:spcPts val="0"/>
                        </a:spcAft>
                        <a:buNone/>
                      </a:pPr>
                      <a:r>
                        <a:rPr lang="en-US" sz="1800"/>
                        <a:t>Root Mean Sqr Error</a:t>
                      </a:r>
                      <a:endParaRPr/>
                    </a:p>
                  </a:txBody>
                  <a:tcPr marL="91450" marR="91450" marT="45725" marB="45725"/>
                </a:tc>
                <a:tc>
                  <a:txBody>
                    <a:bodyPr/>
                    <a:lstStyle/>
                    <a:p>
                      <a:pPr marL="0" marR="0" lvl="0" indent="0" algn="l" rtl="0">
                        <a:spcBef>
                          <a:spcPts val="0"/>
                        </a:spcBef>
                        <a:spcAft>
                          <a:spcPts val="0"/>
                        </a:spcAft>
                        <a:buNone/>
                      </a:pPr>
                      <a:r>
                        <a:rPr lang="en-US" sz="1800"/>
                        <a:t>R2</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Random Forest Base</a:t>
                      </a:r>
                      <a:endParaRPr/>
                    </a:p>
                  </a:txBody>
                  <a:tcPr marL="91450" marR="91450" marT="45725" marB="45725"/>
                </a:tc>
                <a:tc>
                  <a:txBody>
                    <a:bodyPr/>
                    <a:lstStyle/>
                    <a:p>
                      <a:pPr marL="0" marR="0" lvl="0" indent="0" algn="l" rtl="0">
                        <a:spcBef>
                          <a:spcPts val="0"/>
                        </a:spcBef>
                        <a:spcAft>
                          <a:spcPts val="0"/>
                        </a:spcAft>
                        <a:buNone/>
                      </a:pPr>
                      <a:r>
                        <a:rPr lang="en-US" sz="1800"/>
                        <a:t>17431.08</a:t>
                      </a:r>
                      <a:endParaRPr/>
                    </a:p>
                  </a:txBody>
                  <a:tcPr marL="91450" marR="91450" marT="45725" marB="45725"/>
                </a:tc>
                <a:tc>
                  <a:txBody>
                    <a:bodyPr/>
                    <a:lstStyle/>
                    <a:p>
                      <a:pPr marL="0" marR="0" lvl="0" indent="0" algn="l" rtl="0">
                        <a:spcBef>
                          <a:spcPts val="0"/>
                        </a:spcBef>
                        <a:spcAft>
                          <a:spcPts val="0"/>
                        </a:spcAft>
                        <a:buNone/>
                      </a:pPr>
                      <a:r>
                        <a:rPr lang="en-US" sz="1800"/>
                        <a:t>9060.51</a:t>
                      </a:r>
                      <a:endParaRPr/>
                    </a:p>
                  </a:txBody>
                  <a:tcPr marL="91450" marR="91450" marT="45725" marB="45725"/>
                </a:tc>
                <a:tc>
                  <a:txBody>
                    <a:bodyPr/>
                    <a:lstStyle/>
                    <a:p>
                      <a:pPr marL="0" marR="0" lvl="0" indent="0" algn="l" rtl="0">
                        <a:spcBef>
                          <a:spcPts val="0"/>
                        </a:spcBef>
                        <a:spcAft>
                          <a:spcPts val="0"/>
                        </a:spcAft>
                        <a:buNone/>
                      </a:pPr>
                      <a:r>
                        <a:rPr lang="en-US" sz="1800"/>
                        <a:t>9.766</a:t>
                      </a:r>
                      <a:endParaRPr/>
                    </a:p>
                  </a:txBody>
                  <a:tcPr marL="91450" marR="91450" marT="45725" marB="45725"/>
                </a:tc>
                <a:tc>
                  <a:txBody>
                    <a:bodyPr/>
                    <a:lstStyle/>
                    <a:p>
                      <a:pPr marL="0" marR="0" lvl="0" indent="0" algn="l" rtl="0">
                        <a:spcBef>
                          <a:spcPts val="0"/>
                        </a:spcBef>
                        <a:spcAft>
                          <a:spcPts val="0"/>
                        </a:spcAft>
                        <a:buNone/>
                      </a:pPr>
                      <a:r>
                        <a:rPr lang="en-US" sz="1800"/>
                        <a:t>0.48</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Random Forest Grid CV</a:t>
                      </a:r>
                      <a:endParaRPr sz="1800"/>
                    </a:p>
                  </a:txBody>
                  <a:tcPr marL="91450" marR="91450" marT="45725" marB="45725"/>
                </a:tc>
                <a:tc>
                  <a:txBody>
                    <a:bodyPr/>
                    <a:lstStyle/>
                    <a:p>
                      <a:pPr marL="0" marR="0" lvl="0" indent="0" algn="l" rtl="0">
                        <a:spcBef>
                          <a:spcPts val="0"/>
                        </a:spcBef>
                        <a:spcAft>
                          <a:spcPts val="0"/>
                        </a:spcAft>
                        <a:buNone/>
                      </a:pPr>
                      <a:r>
                        <a:rPr lang="en-US" sz="1800"/>
                        <a:t>11988.53</a:t>
                      </a:r>
                      <a:endParaRPr/>
                    </a:p>
                  </a:txBody>
                  <a:tcPr marL="91450" marR="91450" marT="45725" marB="45725"/>
                </a:tc>
                <a:tc>
                  <a:txBody>
                    <a:bodyPr/>
                    <a:lstStyle/>
                    <a:p>
                      <a:pPr marL="0" marR="0" lvl="0" indent="0" algn="l" rtl="0">
                        <a:spcBef>
                          <a:spcPts val="0"/>
                        </a:spcBef>
                        <a:spcAft>
                          <a:spcPts val="0"/>
                        </a:spcAft>
                        <a:buNone/>
                      </a:pPr>
                      <a:r>
                        <a:rPr lang="en-US" sz="1800"/>
                        <a:t>8192.22</a:t>
                      </a:r>
                      <a:endParaRPr/>
                    </a:p>
                  </a:txBody>
                  <a:tcPr marL="91450" marR="91450" marT="45725" marB="45725"/>
                </a:tc>
                <a:tc>
                  <a:txBody>
                    <a:bodyPr/>
                    <a:lstStyle/>
                    <a:p>
                      <a:pPr marL="0" marR="0" lvl="0" indent="0" algn="l" rtl="0">
                        <a:spcBef>
                          <a:spcPts val="0"/>
                        </a:spcBef>
                        <a:spcAft>
                          <a:spcPts val="0"/>
                        </a:spcAft>
                        <a:buNone/>
                      </a:pPr>
                      <a:r>
                        <a:rPr lang="en-US" sz="1800"/>
                        <a:t>8.109</a:t>
                      </a:r>
                      <a:endParaRPr/>
                    </a:p>
                  </a:txBody>
                  <a:tcPr marL="91450" marR="91450" marT="45725" marB="45725"/>
                </a:tc>
                <a:tc>
                  <a:txBody>
                    <a:bodyPr/>
                    <a:lstStyle/>
                    <a:p>
                      <a:pPr marL="0" marR="0" lvl="0" indent="0" algn="l" rtl="0">
                        <a:spcBef>
                          <a:spcPts val="0"/>
                        </a:spcBef>
                        <a:spcAft>
                          <a:spcPts val="0"/>
                        </a:spcAft>
                        <a:buNone/>
                      </a:pPr>
                      <a:r>
                        <a:rPr lang="en-US" sz="1800"/>
                        <a:t>0.61</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XGBoost</a:t>
                      </a:r>
                      <a:endParaRPr sz="1800"/>
                    </a:p>
                  </a:txBody>
                  <a:tcPr marL="91450" marR="91450" marT="45725" marB="45725"/>
                </a:tc>
                <a:tc>
                  <a:txBody>
                    <a:bodyPr/>
                    <a:lstStyle/>
                    <a:p>
                      <a:pPr marL="0" marR="0" lvl="0" indent="0" algn="l" rtl="0">
                        <a:spcBef>
                          <a:spcPts val="0"/>
                        </a:spcBef>
                        <a:spcAft>
                          <a:spcPts val="0"/>
                        </a:spcAft>
                        <a:buNone/>
                      </a:pPr>
                      <a:r>
                        <a:rPr lang="en-US" sz="1800"/>
                        <a:t>10629.112</a:t>
                      </a:r>
                      <a:endParaRPr/>
                    </a:p>
                  </a:txBody>
                  <a:tcPr marL="91450" marR="91450" marT="45725" marB="45725"/>
                </a:tc>
                <a:tc>
                  <a:txBody>
                    <a:bodyPr/>
                    <a:lstStyle/>
                    <a:p>
                      <a:pPr marL="0" marR="0" lvl="0" indent="0" algn="l" rtl="0">
                        <a:spcBef>
                          <a:spcPts val="0"/>
                        </a:spcBef>
                        <a:spcAft>
                          <a:spcPts val="0"/>
                        </a:spcAft>
                        <a:buNone/>
                      </a:pPr>
                      <a:r>
                        <a:rPr lang="en-US" sz="1800"/>
                        <a:t>8024.37</a:t>
                      </a:r>
                      <a:endParaRPr/>
                    </a:p>
                  </a:txBody>
                  <a:tcPr marL="91450" marR="91450" marT="45725" marB="45725"/>
                </a:tc>
                <a:tc>
                  <a:txBody>
                    <a:bodyPr/>
                    <a:lstStyle/>
                    <a:p>
                      <a:pPr marL="0" marR="0" lvl="0" indent="0" algn="l" rtl="0">
                        <a:spcBef>
                          <a:spcPts val="0"/>
                        </a:spcBef>
                        <a:spcAft>
                          <a:spcPts val="0"/>
                        </a:spcAft>
                        <a:buNone/>
                      </a:pPr>
                      <a:r>
                        <a:rPr lang="en-US" sz="1800" b="1">
                          <a:solidFill>
                            <a:schemeClr val="dk1"/>
                          </a:solidFill>
                        </a:rPr>
                        <a:t>7.621</a:t>
                      </a:r>
                      <a:endParaRPr b="1">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b="1">
                          <a:solidFill>
                            <a:schemeClr val="dk1"/>
                          </a:solidFill>
                        </a:rPr>
                        <a:t>0.623</a:t>
                      </a:r>
                      <a:endParaRPr b="1">
                        <a:solidFill>
                          <a:schemeClr val="dk1"/>
                        </a:solidFill>
                      </a:endParaRPr>
                    </a:p>
                  </a:txBody>
                  <a:tcPr marL="91450" marR="91450" marT="45725" marB="45725">
                    <a:solidFill>
                      <a:srgbClr val="517E33"/>
                    </a:solid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
        <p:nvSpPr>
          <p:cNvPr id="345" name="Google Shape;345;g1286af40383_1_45"/>
          <p:cNvSpPr txBox="1"/>
          <p:nvPr/>
        </p:nvSpPr>
        <p:spPr>
          <a:xfrm>
            <a:off x="828475" y="952250"/>
            <a:ext cx="2730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Date-Sales</a:t>
            </a:r>
            <a:endParaRPr sz="2100" b="1">
              <a:latin typeface="Calibri"/>
              <a:ea typeface="Calibri"/>
              <a:cs typeface="Calibri"/>
              <a:sym typeface="Calibri"/>
            </a:endParaRPr>
          </a:p>
        </p:txBody>
      </p:sp>
      <p:sp>
        <p:nvSpPr>
          <p:cNvPr id="346" name="Google Shape;346;g1286af40383_1_45"/>
          <p:cNvSpPr txBox="1"/>
          <p:nvPr/>
        </p:nvSpPr>
        <p:spPr>
          <a:xfrm>
            <a:off x="828475" y="3874750"/>
            <a:ext cx="4986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Calibri"/>
                <a:ea typeface="Calibri"/>
                <a:cs typeface="Calibri"/>
                <a:sym typeface="Calibri"/>
              </a:rPr>
              <a:t>Date-Sales-Descriptive Features</a:t>
            </a:r>
            <a:endParaRPr sz="2100"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0"/>
          <p:cNvSpPr txBox="1">
            <a:spLocks noGrp="1"/>
          </p:cNvSpPr>
          <p:nvPr>
            <p:ph type="title"/>
          </p:nvPr>
        </p:nvSpPr>
        <p:spPr>
          <a:xfrm>
            <a:off x="838200" y="365125"/>
            <a:ext cx="10515600" cy="771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Customer Lifetime Value Analysis based on RFM</a:t>
            </a:r>
            <a:endParaRPr/>
          </a:p>
        </p:txBody>
      </p:sp>
      <p:pic>
        <p:nvPicPr>
          <p:cNvPr id="352" name="Google Shape;352;p10"/>
          <p:cNvPicPr preferRelativeResize="0"/>
          <p:nvPr/>
        </p:nvPicPr>
        <p:blipFill>
          <a:blip r:embed="rId3">
            <a:alphaModFix/>
          </a:blip>
          <a:stretch>
            <a:fillRect/>
          </a:stretch>
        </p:blipFill>
        <p:spPr>
          <a:xfrm>
            <a:off x="449975" y="1491926"/>
            <a:ext cx="11401576" cy="5084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286af40383_2_0"/>
          <p:cNvSpPr txBox="1">
            <a:spLocks noGrp="1"/>
          </p:cNvSpPr>
          <p:nvPr>
            <p:ph type="title"/>
          </p:nvPr>
        </p:nvSpPr>
        <p:spPr>
          <a:xfrm>
            <a:off x="186606" y="203762"/>
            <a:ext cx="11134500" cy="744300"/>
          </a:xfrm>
          <a:prstGeom prst="rect">
            <a:avLst/>
          </a:prstGeom>
          <a:noFill/>
          <a:ln>
            <a:noFill/>
          </a:ln>
        </p:spPr>
        <p:txBody>
          <a:bodyPr spcFirstLastPara="1" wrap="square" lIns="91425" tIns="45700" rIns="91425" bIns="45700" anchor="ctr" anchorCtr="0">
            <a:normAutofit/>
          </a:bodyPr>
          <a:lstStyle/>
          <a:p>
            <a:pPr lvl="0">
              <a:buSzPts val="1600"/>
            </a:pPr>
            <a:r>
              <a:rPr lang="en-US" sz="1600" b="1" dirty="0"/>
              <a:t>Customer Lifetime Value based on  RFM Analysis (recency, frequency and Monetary)</a:t>
            </a:r>
            <a:endParaRPr dirty="0"/>
          </a:p>
        </p:txBody>
      </p:sp>
      <p:sp>
        <p:nvSpPr>
          <p:cNvPr id="359" name="Google Shape;359;g1286af40383_2_0"/>
          <p:cNvSpPr txBox="1"/>
          <p:nvPr/>
        </p:nvSpPr>
        <p:spPr>
          <a:xfrm>
            <a:off x="425525" y="6385781"/>
            <a:ext cx="6500208"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Introduced new features RFM and creation of dataset for solving the segmentation problem </a:t>
            </a:r>
            <a:endParaRPr dirty="0"/>
          </a:p>
        </p:txBody>
      </p:sp>
      <p:sp>
        <p:nvSpPr>
          <p:cNvPr id="360" name="Google Shape;360;g1286af40383_2_0"/>
          <p:cNvSpPr txBox="1"/>
          <p:nvPr/>
        </p:nvSpPr>
        <p:spPr>
          <a:xfrm>
            <a:off x="8751568" y="2868737"/>
            <a:ext cx="40467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61" name="Google Shape;361;g1286af40383_2_0"/>
          <p:cNvSpPr txBox="1"/>
          <p:nvPr/>
        </p:nvSpPr>
        <p:spPr>
          <a:xfrm>
            <a:off x="7524288" y="4551784"/>
            <a:ext cx="3605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62" name="Google Shape;362;g1286af40383_2_0"/>
          <p:cNvSpPr txBox="1"/>
          <p:nvPr/>
        </p:nvSpPr>
        <p:spPr>
          <a:xfrm>
            <a:off x="7649794" y="6530328"/>
            <a:ext cx="3605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pic>
        <p:nvPicPr>
          <p:cNvPr id="363" name="Google Shape;363;g1286af40383_2_0"/>
          <p:cNvPicPr preferRelativeResize="0"/>
          <p:nvPr/>
        </p:nvPicPr>
        <p:blipFill rotWithShape="1">
          <a:blip r:embed="rId3">
            <a:alphaModFix/>
          </a:blip>
          <a:srcRect/>
          <a:stretch/>
        </p:blipFill>
        <p:spPr>
          <a:xfrm>
            <a:off x="425525" y="3662301"/>
            <a:ext cx="5965292" cy="2753260"/>
          </a:xfrm>
          <a:prstGeom prst="rect">
            <a:avLst/>
          </a:prstGeom>
          <a:noFill/>
          <a:ln>
            <a:noFill/>
          </a:ln>
        </p:spPr>
      </p:pic>
      <p:sp>
        <p:nvSpPr>
          <p:cNvPr id="364" name="Google Shape;364;g1286af40383_2_0"/>
          <p:cNvSpPr txBox="1"/>
          <p:nvPr/>
        </p:nvSpPr>
        <p:spPr>
          <a:xfrm>
            <a:off x="7424117" y="4912723"/>
            <a:ext cx="58368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Calibri"/>
                <a:ea typeface="Calibri"/>
                <a:cs typeface="Calibri"/>
                <a:sym typeface="Calibri"/>
              </a:rPr>
              <a:t>Clustering of customers based on RFM -</a:t>
            </a: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US">
                <a:solidFill>
                  <a:schemeClr val="dk1"/>
                </a:solidFill>
                <a:latin typeface="Calibri"/>
                <a:ea typeface="Calibri"/>
                <a:cs typeface="Calibri"/>
                <a:sym typeface="Calibri"/>
              </a:rPr>
              <a:t>K-Nearest Neighbour</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365" name="Google Shape;365;g1286af40383_2_0"/>
          <p:cNvSpPr txBox="1"/>
          <p:nvPr/>
        </p:nvSpPr>
        <p:spPr>
          <a:xfrm>
            <a:off x="6663603" y="2422140"/>
            <a:ext cx="5836800" cy="160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Classification to understand if the customer would make a purchase in the next 90 days.</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1.XGBoost Classifier</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2.Random Forest Classifier</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3.Stochastic Gradient Descent</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a:ea typeface="Calibri"/>
                <a:cs typeface="Calibri"/>
                <a:sym typeface="Calibri"/>
              </a:rPr>
              <a:t>Logistic Regression</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sp>
        <p:nvSpPr>
          <p:cNvPr id="366" name="Google Shape;366;g1286af40383_2_0"/>
          <p:cNvSpPr txBox="1"/>
          <p:nvPr/>
        </p:nvSpPr>
        <p:spPr>
          <a:xfrm>
            <a:off x="6442410" y="1305093"/>
            <a:ext cx="4878695"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i="1" dirty="0">
                <a:solidFill>
                  <a:schemeClr val="lt1"/>
                </a:solidFill>
                <a:highlight>
                  <a:schemeClr val="dk1"/>
                </a:highlight>
                <a:latin typeface="Cambria"/>
                <a:ea typeface="Cambria"/>
                <a:cs typeface="Cambria"/>
                <a:sym typeface="Cambria"/>
              </a:rPr>
              <a:t>RECENCY = MAX DATE – LAST PURCHASE DATE OF THE CUSTOMER</a:t>
            </a:r>
            <a:r>
              <a:rPr lang="en-US" sz="1100" dirty="0">
                <a:solidFill>
                  <a:schemeClr val="lt1"/>
                </a:solidFill>
                <a:highlight>
                  <a:schemeClr val="dk1"/>
                </a:highlight>
                <a:latin typeface="Cambria"/>
                <a:ea typeface="Cambria"/>
                <a:cs typeface="Cambria"/>
                <a:sym typeface="Cambria"/>
              </a:rPr>
              <a:t>​</a:t>
            </a:r>
            <a:endParaRPr dirty="0">
              <a:solidFill>
                <a:schemeClr val="lt1"/>
              </a:solidFill>
              <a:highlight>
                <a:schemeClr val="dk1"/>
              </a:highlight>
            </a:endParaRPr>
          </a:p>
        </p:txBody>
      </p:sp>
      <p:sp>
        <p:nvSpPr>
          <p:cNvPr id="367" name="Google Shape;367;g1286af40383_2_0"/>
          <p:cNvSpPr txBox="1"/>
          <p:nvPr/>
        </p:nvSpPr>
        <p:spPr>
          <a:xfrm>
            <a:off x="6428120" y="94044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lt1"/>
                </a:solidFill>
                <a:highlight>
                  <a:schemeClr val="dk1"/>
                </a:highlight>
                <a:latin typeface="Cambria"/>
                <a:ea typeface="Cambria"/>
                <a:cs typeface="Cambria"/>
                <a:sym typeface="Cambria"/>
              </a:rPr>
              <a:t>TOTAL COUNT OF TRAN BY EACH CUSTOMER</a:t>
            </a:r>
            <a:endParaRPr dirty="0">
              <a:solidFill>
                <a:schemeClr val="lt1"/>
              </a:solidFill>
              <a:highlight>
                <a:schemeClr val="dk1"/>
              </a:highlight>
            </a:endParaRPr>
          </a:p>
        </p:txBody>
      </p:sp>
      <p:sp>
        <p:nvSpPr>
          <p:cNvPr id="368" name="Google Shape;368;g1286af40383_2_0"/>
          <p:cNvSpPr txBox="1"/>
          <p:nvPr/>
        </p:nvSpPr>
        <p:spPr>
          <a:xfrm>
            <a:off x="6419036" y="1681336"/>
            <a:ext cx="40467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i="1" dirty="0">
                <a:solidFill>
                  <a:schemeClr val="lt1"/>
                </a:solidFill>
                <a:highlight>
                  <a:schemeClr val="dk1"/>
                </a:highlight>
                <a:latin typeface="Cambria"/>
                <a:ea typeface="Cambria"/>
                <a:cs typeface="Cambria"/>
                <a:sym typeface="Cambria"/>
              </a:rPr>
              <a:t>MONETARY = SUM (TRANSACTIONS) OF EACH CUSTOMERS</a:t>
            </a:r>
            <a:r>
              <a:rPr lang="en-US" sz="1100" dirty="0">
                <a:solidFill>
                  <a:schemeClr val="lt1"/>
                </a:solidFill>
                <a:highlight>
                  <a:schemeClr val="dk1"/>
                </a:highlight>
                <a:latin typeface="Cambria"/>
                <a:ea typeface="Cambria"/>
                <a:cs typeface="Cambria"/>
                <a:sym typeface="Cambria"/>
              </a:rPr>
              <a:t>​</a:t>
            </a:r>
            <a:endParaRPr dirty="0">
              <a:solidFill>
                <a:schemeClr val="lt1"/>
              </a:solidFill>
              <a:highlight>
                <a:schemeClr val="dk1"/>
              </a:highlight>
            </a:endParaRPr>
          </a:p>
        </p:txBody>
      </p:sp>
      <p:pic>
        <p:nvPicPr>
          <p:cNvPr id="369" name="Google Shape;369;g1286af40383_2_0"/>
          <p:cNvPicPr preferRelativeResize="0"/>
          <p:nvPr/>
        </p:nvPicPr>
        <p:blipFill>
          <a:blip r:embed="rId4">
            <a:alphaModFix/>
          </a:blip>
          <a:stretch>
            <a:fillRect/>
          </a:stretch>
        </p:blipFill>
        <p:spPr>
          <a:xfrm>
            <a:off x="459392" y="906579"/>
            <a:ext cx="5805942" cy="2258277"/>
          </a:xfrm>
          <a:prstGeom prst="rect">
            <a:avLst/>
          </a:prstGeom>
          <a:noFill/>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11"/>
          <p:cNvPicPr preferRelativeResize="0"/>
          <p:nvPr/>
        </p:nvPicPr>
        <p:blipFill rotWithShape="1">
          <a:blip r:embed="rId3">
            <a:alphaModFix/>
          </a:blip>
          <a:srcRect/>
          <a:stretch/>
        </p:blipFill>
        <p:spPr>
          <a:xfrm>
            <a:off x="498337" y="283175"/>
            <a:ext cx="3767125" cy="2278938"/>
          </a:xfrm>
          <a:prstGeom prst="rect">
            <a:avLst/>
          </a:prstGeom>
          <a:noFill/>
          <a:ln>
            <a:noFill/>
          </a:ln>
        </p:spPr>
      </p:pic>
      <p:pic>
        <p:nvPicPr>
          <p:cNvPr id="375" name="Google Shape;375;p11"/>
          <p:cNvPicPr preferRelativeResize="0"/>
          <p:nvPr/>
        </p:nvPicPr>
        <p:blipFill>
          <a:blip r:embed="rId4">
            <a:alphaModFix/>
          </a:blip>
          <a:stretch>
            <a:fillRect/>
          </a:stretch>
        </p:blipFill>
        <p:spPr>
          <a:xfrm>
            <a:off x="8073648" y="3430851"/>
            <a:ext cx="4118361" cy="2802124"/>
          </a:xfrm>
          <a:prstGeom prst="rect">
            <a:avLst/>
          </a:prstGeom>
          <a:noFill/>
          <a:ln>
            <a:noFill/>
          </a:ln>
        </p:spPr>
      </p:pic>
      <p:pic>
        <p:nvPicPr>
          <p:cNvPr id="376" name="Google Shape;376;p11"/>
          <p:cNvPicPr preferRelativeResize="0"/>
          <p:nvPr/>
        </p:nvPicPr>
        <p:blipFill>
          <a:blip r:embed="rId5">
            <a:alphaModFix/>
          </a:blip>
          <a:stretch>
            <a:fillRect/>
          </a:stretch>
        </p:blipFill>
        <p:spPr>
          <a:xfrm>
            <a:off x="7694350" y="210742"/>
            <a:ext cx="4401373" cy="2790094"/>
          </a:xfrm>
          <a:prstGeom prst="rect">
            <a:avLst/>
          </a:prstGeom>
          <a:noFill/>
          <a:ln>
            <a:noFill/>
          </a:ln>
        </p:spPr>
      </p:pic>
      <p:pic>
        <p:nvPicPr>
          <p:cNvPr id="377" name="Google Shape;377;p11"/>
          <p:cNvPicPr preferRelativeResize="0"/>
          <p:nvPr/>
        </p:nvPicPr>
        <p:blipFill>
          <a:blip r:embed="rId6">
            <a:alphaModFix/>
          </a:blip>
          <a:stretch>
            <a:fillRect/>
          </a:stretch>
        </p:blipFill>
        <p:spPr>
          <a:xfrm>
            <a:off x="498325" y="3446127"/>
            <a:ext cx="2910174" cy="2568375"/>
          </a:xfrm>
          <a:prstGeom prst="rect">
            <a:avLst/>
          </a:prstGeom>
          <a:noFill/>
          <a:ln>
            <a:noFill/>
          </a:ln>
        </p:spPr>
      </p:pic>
      <p:pic>
        <p:nvPicPr>
          <p:cNvPr id="378" name="Google Shape;378;p11"/>
          <p:cNvPicPr preferRelativeResize="0"/>
          <p:nvPr/>
        </p:nvPicPr>
        <p:blipFill>
          <a:blip r:embed="rId7">
            <a:alphaModFix/>
          </a:blip>
          <a:stretch>
            <a:fillRect/>
          </a:stretch>
        </p:blipFill>
        <p:spPr>
          <a:xfrm>
            <a:off x="4574488" y="376462"/>
            <a:ext cx="2943912" cy="2278938"/>
          </a:xfrm>
          <a:prstGeom prst="rect">
            <a:avLst/>
          </a:prstGeom>
          <a:noFill/>
          <a:ln>
            <a:noFill/>
          </a:ln>
        </p:spPr>
      </p:pic>
      <p:sp>
        <p:nvSpPr>
          <p:cNvPr id="379" name="Google Shape;379;p11"/>
          <p:cNvSpPr txBox="1"/>
          <p:nvPr/>
        </p:nvSpPr>
        <p:spPr>
          <a:xfrm>
            <a:off x="1385800" y="2889625"/>
            <a:ext cx="157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Derived Features</a:t>
            </a:r>
            <a:endParaRPr>
              <a:latin typeface="Calibri"/>
              <a:ea typeface="Calibri"/>
              <a:cs typeface="Calibri"/>
              <a:sym typeface="Calibri"/>
            </a:endParaRPr>
          </a:p>
        </p:txBody>
      </p:sp>
      <p:sp>
        <p:nvSpPr>
          <p:cNvPr id="380" name="Google Shape;380;p11"/>
          <p:cNvSpPr txBox="1"/>
          <p:nvPr/>
        </p:nvSpPr>
        <p:spPr>
          <a:xfrm>
            <a:off x="5091575" y="2781925"/>
            <a:ext cx="1575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Missing values in the dataset</a:t>
            </a:r>
            <a:endParaRPr>
              <a:latin typeface="Calibri"/>
              <a:ea typeface="Calibri"/>
              <a:cs typeface="Calibri"/>
              <a:sym typeface="Calibri"/>
            </a:endParaRPr>
          </a:p>
        </p:txBody>
      </p:sp>
      <p:sp>
        <p:nvSpPr>
          <p:cNvPr id="381" name="Google Shape;381;p11"/>
          <p:cNvSpPr txBox="1"/>
          <p:nvPr/>
        </p:nvSpPr>
        <p:spPr>
          <a:xfrm>
            <a:off x="9448800" y="3000825"/>
            <a:ext cx="157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Outliers</a:t>
            </a:r>
            <a:endParaRPr>
              <a:latin typeface="Calibri"/>
              <a:ea typeface="Calibri"/>
              <a:cs typeface="Calibri"/>
              <a:sym typeface="Calibri"/>
            </a:endParaRPr>
          </a:p>
        </p:txBody>
      </p:sp>
      <p:sp>
        <p:nvSpPr>
          <p:cNvPr id="382" name="Google Shape;382;p11"/>
          <p:cNvSpPr txBox="1"/>
          <p:nvPr/>
        </p:nvSpPr>
        <p:spPr>
          <a:xfrm>
            <a:off x="945620" y="6140802"/>
            <a:ext cx="255958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Skewness in the dataset</a:t>
            </a:r>
            <a:endParaRPr dirty="0">
              <a:latin typeface="Calibri"/>
              <a:ea typeface="Calibri"/>
              <a:cs typeface="Calibri"/>
              <a:sym typeface="Calibri"/>
            </a:endParaRPr>
          </a:p>
        </p:txBody>
      </p:sp>
      <p:sp>
        <p:nvSpPr>
          <p:cNvPr id="383" name="Google Shape;383;p11"/>
          <p:cNvSpPr txBox="1"/>
          <p:nvPr/>
        </p:nvSpPr>
        <p:spPr>
          <a:xfrm>
            <a:off x="4652917" y="6116100"/>
            <a:ext cx="277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Correlation between the features. </a:t>
            </a:r>
            <a:endParaRPr dirty="0">
              <a:latin typeface="Calibri"/>
              <a:ea typeface="Calibri"/>
              <a:cs typeface="Calibri"/>
              <a:sym typeface="Calibri"/>
            </a:endParaRPr>
          </a:p>
        </p:txBody>
      </p:sp>
      <p:sp>
        <p:nvSpPr>
          <p:cNvPr id="384" name="Google Shape;384;p11"/>
          <p:cNvSpPr txBox="1"/>
          <p:nvPr/>
        </p:nvSpPr>
        <p:spPr>
          <a:xfrm>
            <a:off x="8847450" y="6262800"/>
            <a:ext cx="277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Imbalanced data.</a:t>
            </a:r>
            <a:endParaRPr>
              <a:latin typeface="Calibri"/>
              <a:ea typeface="Calibri"/>
              <a:cs typeface="Calibri"/>
              <a:sym typeface="Calibri"/>
            </a:endParaRPr>
          </a:p>
        </p:txBody>
      </p:sp>
      <p:pic>
        <p:nvPicPr>
          <p:cNvPr id="385" name="Google Shape;385;p11"/>
          <p:cNvPicPr preferRelativeResize="0"/>
          <p:nvPr/>
        </p:nvPicPr>
        <p:blipFill>
          <a:blip r:embed="rId8">
            <a:alphaModFix/>
          </a:blip>
          <a:stretch>
            <a:fillRect/>
          </a:stretch>
        </p:blipFill>
        <p:spPr>
          <a:xfrm>
            <a:off x="3879850" y="3417593"/>
            <a:ext cx="3767124" cy="2802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g1286af40383_0_24"/>
          <p:cNvPicPr preferRelativeResize="0"/>
          <p:nvPr/>
        </p:nvPicPr>
        <p:blipFill rotWithShape="1">
          <a:blip r:embed="rId3">
            <a:alphaModFix/>
          </a:blip>
          <a:srcRect/>
          <a:stretch/>
        </p:blipFill>
        <p:spPr>
          <a:xfrm>
            <a:off x="382400" y="142125"/>
            <a:ext cx="4487126" cy="2714525"/>
          </a:xfrm>
          <a:prstGeom prst="rect">
            <a:avLst/>
          </a:prstGeom>
          <a:noFill/>
          <a:ln>
            <a:noFill/>
          </a:ln>
        </p:spPr>
      </p:pic>
      <p:pic>
        <p:nvPicPr>
          <p:cNvPr id="392" name="Google Shape;392;g1286af40383_0_24"/>
          <p:cNvPicPr preferRelativeResize="0"/>
          <p:nvPr/>
        </p:nvPicPr>
        <p:blipFill>
          <a:blip r:embed="rId4">
            <a:alphaModFix/>
          </a:blip>
          <a:stretch>
            <a:fillRect/>
          </a:stretch>
        </p:blipFill>
        <p:spPr>
          <a:xfrm>
            <a:off x="8208913" y="4013338"/>
            <a:ext cx="3798265" cy="2278951"/>
          </a:xfrm>
          <a:prstGeom prst="rect">
            <a:avLst/>
          </a:prstGeom>
          <a:noFill/>
          <a:ln>
            <a:noFill/>
          </a:ln>
        </p:spPr>
      </p:pic>
      <p:pic>
        <p:nvPicPr>
          <p:cNvPr id="393" name="Google Shape;393;g1286af40383_0_24"/>
          <p:cNvPicPr preferRelativeResize="0"/>
          <p:nvPr/>
        </p:nvPicPr>
        <p:blipFill>
          <a:blip r:embed="rId5">
            <a:alphaModFix/>
          </a:blip>
          <a:stretch>
            <a:fillRect/>
          </a:stretch>
        </p:blipFill>
        <p:spPr>
          <a:xfrm>
            <a:off x="8532725" y="142125"/>
            <a:ext cx="3150650" cy="2810375"/>
          </a:xfrm>
          <a:prstGeom prst="rect">
            <a:avLst/>
          </a:prstGeom>
          <a:noFill/>
          <a:ln>
            <a:noFill/>
          </a:ln>
        </p:spPr>
      </p:pic>
      <p:pic>
        <p:nvPicPr>
          <p:cNvPr id="394" name="Google Shape;394;g1286af40383_0_24"/>
          <p:cNvPicPr preferRelativeResize="0"/>
          <p:nvPr/>
        </p:nvPicPr>
        <p:blipFill>
          <a:blip r:embed="rId6">
            <a:alphaModFix/>
          </a:blip>
          <a:stretch>
            <a:fillRect/>
          </a:stretch>
        </p:blipFill>
        <p:spPr>
          <a:xfrm>
            <a:off x="4127025" y="3568104"/>
            <a:ext cx="3767130" cy="2801472"/>
          </a:xfrm>
          <a:prstGeom prst="rect">
            <a:avLst/>
          </a:prstGeom>
          <a:noFill/>
          <a:ln>
            <a:noFill/>
          </a:ln>
        </p:spPr>
      </p:pic>
      <p:sp>
        <p:nvSpPr>
          <p:cNvPr id="395" name="Google Shape;395;g1286af40383_0_24"/>
          <p:cNvSpPr txBox="1"/>
          <p:nvPr/>
        </p:nvSpPr>
        <p:spPr>
          <a:xfrm>
            <a:off x="382400" y="2856650"/>
            <a:ext cx="455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Target Features : spent_90days, Flag_90days, introduced new features based on the CLV analysis RFM</a:t>
            </a:r>
            <a:endParaRPr>
              <a:latin typeface="Calibri"/>
              <a:ea typeface="Calibri"/>
              <a:cs typeface="Calibri"/>
              <a:sym typeface="Calibri"/>
            </a:endParaRPr>
          </a:p>
        </p:txBody>
      </p:sp>
      <p:sp>
        <p:nvSpPr>
          <p:cNvPr id="396" name="Google Shape;396;g1286af40383_0_24"/>
          <p:cNvSpPr txBox="1"/>
          <p:nvPr/>
        </p:nvSpPr>
        <p:spPr>
          <a:xfrm>
            <a:off x="8030350" y="2952512"/>
            <a:ext cx="448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To handle the age outliers,imputed the data with the MAX(Age) in the data</a:t>
            </a:r>
            <a:endParaRPr>
              <a:latin typeface="Calibri"/>
              <a:ea typeface="Calibri"/>
              <a:cs typeface="Calibri"/>
              <a:sym typeface="Calibri"/>
            </a:endParaRPr>
          </a:p>
        </p:txBody>
      </p:sp>
      <p:pic>
        <p:nvPicPr>
          <p:cNvPr id="397" name="Google Shape;397;g1286af40383_0_24"/>
          <p:cNvPicPr preferRelativeResize="0"/>
          <p:nvPr/>
        </p:nvPicPr>
        <p:blipFill>
          <a:blip r:embed="rId7">
            <a:alphaModFix/>
          </a:blip>
          <a:stretch>
            <a:fillRect/>
          </a:stretch>
        </p:blipFill>
        <p:spPr>
          <a:xfrm>
            <a:off x="594109" y="3481925"/>
            <a:ext cx="3605465" cy="2810375"/>
          </a:xfrm>
          <a:prstGeom prst="rect">
            <a:avLst/>
          </a:prstGeom>
          <a:noFill/>
          <a:ln>
            <a:noFill/>
          </a:ln>
        </p:spPr>
      </p:pic>
      <p:sp>
        <p:nvSpPr>
          <p:cNvPr id="398" name="Google Shape;398;g1286af40383_0_24"/>
          <p:cNvSpPr txBox="1"/>
          <p:nvPr/>
        </p:nvSpPr>
        <p:spPr>
          <a:xfrm>
            <a:off x="264200" y="6369575"/>
            <a:ext cx="69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Based on the correlation observed, performed Log Transformation to handle the skewness.</a:t>
            </a:r>
            <a:endParaRPr>
              <a:latin typeface="Calibri"/>
              <a:ea typeface="Calibri"/>
              <a:cs typeface="Calibri"/>
              <a:sym typeface="Calibri"/>
            </a:endParaRPr>
          </a:p>
        </p:txBody>
      </p:sp>
      <p:sp>
        <p:nvSpPr>
          <p:cNvPr id="399" name="Google Shape;399;g1286af40383_0_24"/>
          <p:cNvSpPr txBox="1"/>
          <p:nvPr/>
        </p:nvSpPr>
        <p:spPr>
          <a:xfrm>
            <a:off x="7282750" y="6292300"/>
            <a:ext cx="490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To handle the imbalance data, we have used SMOTE(oversampling)</a:t>
            </a:r>
            <a:endParaRPr>
              <a:latin typeface="Calibri"/>
              <a:ea typeface="Calibri"/>
              <a:cs typeface="Calibri"/>
              <a:sym typeface="Calibri"/>
            </a:endParaRPr>
          </a:p>
        </p:txBody>
      </p:sp>
      <p:pic>
        <p:nvPicPr>
          <p:cNvPr id="400" name="Google Shape;400;g1286af40383_0_24"/>
          <p:cNvPicPr preferRelativeResize="0"/>
          <p:nvPr/>
        </p:nvPicPr>
        <p:blipFill>
          <a:blip r:embed="rId8">
            <a:alphaModFix/>
          </a:blip>
          <a:stretch>
            <a:fillRect/>
          </a:stretch>
        </p:blipFill>
        <p:spPr>
          <a:xfrm>
            <a:off x="5021926" y="459963"/>
            <a:ext cx="3358399" cy="2174701"/>
          </a:xfrm>
          <a:prstGeom prst="rect">
            <a:avLst/>
          </a:prstGeom>
          <a:noFill/>
          <a:ln>
            <a:noFill/>
          </a:ln>
        </p:spPr>
      </p:pic>
      <p:sp>
        <p:nvSpPr>
          <p:cNvPr id="401" name="Google Shape;401;g1286af40383_0_24"/>
          <p:cNvSpPr txBox="1"/>
          <p:nvPr/>
        </p:nvSpPr>
        <p:spPr>
          <a:xfrm>
            <a:off x="4939100" y="2856650"/>
            <a:ext cx="315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Handled Missing Values</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2"/>
          <p:cNvSpPr txBox="1">
            <a:spLocks noGrp="1"/>
          </p:cNvSpPr>
          <p:nvPr>
            <p:ph type="title"/>
          </p:nvPr>
        </p:nvSpPr>
        <p:spPr>
          <a:xfrm>
            <a:off x="838200" y="2160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Customer Segmentation using Clustering</a:t>
            </a:r>
            <a:endParaRPr/>
          </a:p>
        </p:txBody>
      </p:sp>
      <p:pic>
        <p:nvPicPr>
          <p:cNvPr id="407" name="Google Shape;407;p12"/>
          <p:cNvPicPr preferRelativeResize="0"/>
          <p:nvPr/>
        </p:nvPicPr>
        <p:blipFill rotWithShape="1">
          <a:blip r:embed="rId3">
            <a:alphaModFix/>
          </a:blip>
          <a:srcRect t="3390"/>
          <a:stretch/>
        </p:blipFill>
        <p:spPr>
          <a:xfrm>
            <a:off x="838200" y="1541750"/>
            <a:ext cx="4204402" cy="2998028"/>
          </a:xfrm>
          <a:prstGeom prst="rect">
            <a:avLst/>
          </a:prstGeom>
          <a:noFill/>
          <a:ln>
            <a:noFill/>
          </a:ln>
        </p:spPr>
      </p:pic>
      <p:pic>
        <p:nvPicPr>
          <p:cNvPr id="408" name="Google Shape;408;p12"/>
          <p:cNvPicPr preferRelativeResize="0"/>
          <p:nvPr/>
        </p:nvPicPr>
        <p:blipFill>
          <a:blip r:embed="rId4">
            <a:alphaModFix/>
          </a:blip>
          <a:stretch>
            <a:fillRect/>
          </a:stretch>
        </p:blipFill>
        <p:spPr>
          <a:xfrm>
            <a:off x="5260560" y="1718878"/>
            <a:ext cx="5097643" cy="2820900"/>
          </a:xfrm>
          <a:prstGeom prst="rect">
            <a:avLst/>
          </a:prstGeom>
          <a:noFill/>
          <a:ln>
            <a:noFill/>
          </a:ln>
        </p:spPr>
      </p:pic>
      <p:sp>
        <p:nvSpPr>
          <p:cNvPr id="409" name="Google Shape;409;p12"/>
          <p:cNvSpPr txBox="1">
            <a:spLocks noGrp="1"/>
          </p:cNvSpPr>
          <p:nvPr>
            <p:ph type="title"/>
          </p:nvPr>
        </p:nvSpPr>
        <p:spPr>
          <a:xfrm>
            <a:off x="1048852" y="4872734"/>
            <a:ext cx="7987500" cy="1325699"/>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Clr>
                <a:schemeClr val="dk1"/>
              </a:buClr>
              <a:buSzPts val="3960"/>
              <a:buFont typeface="Calibri"/>
              <a:buNone/>
            </a:pPr>
            <a:r>
              <a:rPr lang="en-US" sz="1200" dirty="0"/>
              <a:t>Dividing customers into three different groups, each with different categories.</a:t>
            </a:r>
            <a:endParaRPr sz="1200" dirty="0"/>
          </a:p>
          <a:p>
            <a:pPr marL="0" lvl="0" indent="0" algn="l" rtl="0">
              <a:lnSpc>
                <a:spcPct val="150000"/>
              </a:lnSpc>
              <a:spcBef>
                <a:spcPts val="0"/>
              </a:spcBef>
              <a:spcAft>
                <a:spcPts val="0"/>
              </a:spcAft>
              <a:buClr>
                <a:schemeClr val="dk1"/>
              </a:buClr>
              <a:buSzPts val="3960"/>
              <a:buFont typeface="Calibri"/>
              <a:buNone/>
            </a:pPr>
            <a:r>
              <a:rPr lang="en-US" sz="1200" dirty="0"/>
              <a:t>These were clustered into groups based on the RFM attributes, and other features of the customers such as age.</a:t>
            </a:r>
            <a:endParaRPr sz="1200" dirty="0"/>
          </a:p>
          <a:p>
            <a:pPr marL="0" lvl="0" indent="0" algn="l" rtl="0">
              <a:lnSpc>
                <a:spcPct val="150000"/>
              </a:lnSpc>
              <a:spcBef>
                <a:spcPts val="0"/>
              </a:spcBef>
              <a:spcAft>
                <a:spcPts val="0"/>
              </a:spcAft>
              <a:buClr>
                <a:schemeClr val="dk1"/>
              </a:buClr>
              <a:buSzPts val="3960"/>
              <a:buFont typeface="Calibri"/>
              <a:buNone/>
            </a:pPr>
            <a:r>
              <a:rPr lang="en-US" sz="1200" dirty="0"/>
              <a:t>Using the K-means algorithm the customers were divided. PCA was used so the dimensions are reduced for visualization</a:t>
            </a:r>
            <a:endParaRPr sz="1200" dirty="0"/>
          </a:p>
          <a:p>
            <a:pPr marL="0" lvl="0" indent="0" algn="l" rtl="0">
              <a:lnSpc>
                <a:spcPct val="150000"/>
              </a:lnSpc>
              <a:spcBef>
                <a:spcPts val="0"/>
              </a:spcBef>
              <a:spcAft>
                <a:spcPts val="0"/>
              </a:spcAft>
              <a:buClr>
                <a:schemeClr val="dk1"/>
              </a:buClr>
              <a:buSzPts val="3960"/>
              <a:buFont typeface="Calibri"/>
              <a:buNone/>
            </a:pPr>
            <a:r>
              <a:rPr lang="en-US" sz="1200" dirty="0"/>
              <a:t>Elbow curve is used for the number of K values of which the data is divided into.</a:t>
            </a:r>
            <a:endParaRPr sz="1200" dirty="0"/>
          </a:p>
          <a:p>
            <a:pPr marL="0" lvl="0" indent="0" algn="l" rtl="0">
              <a:lnSpc>
                <a:spcPct val="90000"/>
              </a:lnSpc>
              <a:spcBef>
                <a:spcPts val="0"/>
              </a:spcBef>
              <a:spcAft>
                <a:spcPts val="0"/>
              </a:spcAft>
              <a:buClr>
                <a:schemeClr val="dk1"/>
              </a:buClr>
              <a:buSzPts val="3960"/>
              <a:buFont typeface="Calibri"/>
              <a:buNone/>
            </a:pPr>
            <a:endParaRPr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1286af40383_2_30"/>
          <p:cNvSpPr txBox="1">
            <a:spLocks noGrp="1"/>
          </p:cNvSpPr>
          <p:nvPr>
            <p:ph type="title"/>
          </p:nvPr>
        </p:nvSpPr>
        <p:spPr>
          <a:xfrm>
            <a:off x="660500" y="81150"/>
            <a:ext cx="10515600" cy="724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Results for CLV Modeling</a:t>
            </a:r>
            <a:endParaRPr dirty="0"/>
          </a:p>
        </p:txBody>
      </p:sp>
      <p:graphicFrame>
        <p:nvGraphicFramePr>
          <p:cNvPr id="416" name="Google Shape;416;g1286af40383_2_30"/>
          <p:cNvGraphicFramePr/>
          <p:nvPr/>
        </p:nvGraphicFramePr>
        <p:xfrm>
          <a:off x="1175050" y="805342"/>
          <a:ext cx="8843325" cy="5970082"/>
        </p:xfrm>
        <a:graphic>
          <a:graphicData uri="http://schemas.openxmlformats.org/drawingml/2006/table">
            <a:tbl>
              <a:tblPr firstRow="1" bandRow="1">
                <a:noFill/>
                <a:tableStyleId>{97F253B6-1F66-407E-B2CF-0DBA00CD5081}</a:tableStyleId>
              </a:tblPr>
              <a:tblGrid>
                <a:gridCol w="2103125">
                  <a:extLst>
                    <a:ext uri="{9D8B030D-6E8A-4147-A177-3AD203B41FA5}">
                      <a16:colId xmlns:a16="http://schemas.microsoft.com/office/drawing/2014/main" val="20000"/>
                    </a:ext>
                  </a:extLst>
                </a:gridCol>
                <a:gridCol w="2103125">
                  <a:extLst>
                    <a:ext uri="{9D8B030D-6E8A-4147-A177-3AD203B41FA5}">
                      <a16:colId xmlns:a16="http://schemas.microsoft.com/office/drawing/2014/main" val="20001"/>
                    </a:ext>
                  </a:extLst>
                </a:gridCol>
                <a:gridCol w="1888325">
                  <a:extLst>
                    <a:ext uri="{9D8B030D-6E8A-4147-A177-3AD203B41FA5}">
                      <a16:colId xmlns:a16="http://schemas.microsoft.com/office/drawing/2014/main" val="20002"/>
                    </a:ext>
                  </a:extLst>
                </a:gridCol>
                <a:gridCol w="1627500">
                  <a:extLst>
                    <a:ext uri="{9D8B030D-6E8A-4147-A177-3AD203B41FA5}">
                      <a16:colId xmlns:a16="http://schemas.microsoft.com/office/drawing/2014/main" val="20003"/>
                    </a:ext>
                  </a:extLst>
                </a:gridCol>
                <a:gridCol w="1121250">
                  <a:extLst>
                    <a:ext uri="{9D8B030D-6E8A-4147-A177-3AD203B41FA5}">
                      <a16:colId xmlns:a16="http://schemas.microsoft.com/office/drawing/2014/main" val="20004"/>
                    </a:ext>
                  </a:extLst>
                </a:gridCol>
              </a:tblGrid>
              <a:tr h="621350">
                <a:tc>
                  <a:txBody>
                    <a:bodyPr/>
                    <a:lstStyle/>
                    <a:p>
                      <a:pPr marL="0" marR="0" lvl="0" indent="0" algn="l" rtl="0">
                        <a:spcBef>
                          <a:spcPts val="0"/>
                        </a:spcBef>
                        <a:spcAft>
                          <a:spcPts val="0"/>
                        </a:spcAft>
                        <a:buNone/>
                      </a:pPr>
                      <a:r>
                        <a:rPr lang="en-US" sz="1800" b="0">
                          <a:solidFill>
                            <a:schemeClr val="dk1"/>
                          </a:solidFill>
                        </a:rPr>
                        <a:t>Algorithm</a:t>
                      </a:r>
                      <a:endParaRPr sz="1800" b="0">
                        <a:solidFill>
                          <a:schemeClr val="dk1"/>
                        </a:solidFill>
                      </a:endParaRPr>
                    </a:p>
                  </a:txBody>
                  <a:tcPr marL="91450" marR="91450" marT="45725" marB="45725"/>
                </a:tc>
                <a:tc>
                  <a:txBody>
                    <a:bodyPr/>
                    <a:lstStyle/>
                    <a:p>
                      <a:pPr marL="0" lvl="0" indent="0" algn="l" rtl="0">
                        <a:spcBef>
                          <a:spcPts val="0"/>
                        </a:spcBef>
                        <a:spcAft>
                          <a:spcPts val="0"/>
                        </a:spcAft>
                        <a:buNone/>
                      </a:pPr>
                      <a:r>
                        <a:rPr lang="en-US" sz="1800" b="0">
                          <a:solidFill>
                            <a:schemeClr val="dk1"/>
                          </a:solidFill>
                        </a:rPr>
                        <a:t>Accuracy</a:t>
                      </a:r>
                      <a:endParaRPr sz="1800" b="0">
                        <a:solidFill>
                          <a:schemeClr val="dk1"/>
                        </a:solidFill>
                      </a:endParaRPr>
                    </a:p>
                  </a:txBody>
                  <a:tcPr marL="91450" marR="91450" marT="45725" marB="45725"/>
                </a:tc>
                <a:tc>
                  <a:txBody>
                    <a:bodyPr/>
                    <a:lstStyle/>
                    <a:p>
                      <a:pPr marL="0" lvl="0" indent="0" algn="l" rtl="0">
                        <a:spcBef>
                          <a:spcPts val="0"/>
                        </a:spcBef>
                        <a:spcAft>
                          <a:spcPts val="0"/>
                        </a:spcAft>
                        <a:buNone/>
                      </a:pPr>
                      <a:r>
                        <a:rPr lang="en-US" sz="1800" b="0">
                          <a:solidFill>
                            <a:schemeClr val="dk1"/>
                          </a:solidFill>
                        </a:rPr>
                        <a:t>Precession</a:t>
                      </a:r>
                      <a:endParaRPr sz="1800" b="0">
                        <a:solidFill>
                          <a:schemeClr val="dk1"/>
                        </a:solidFill>
                      </a:endParaRPr>
                    </a:p>
                  </a:txBody>
                  <a:tcPr marL="91450" marR="91450" marT="45725" marB="45725"/>
                </a:tc>
                <a:tc>
                  <a:txBody>
                    <a:bodyPr/>
                    <a:lstStyle/>
                    <a:p>
                      <a:pPr marL="0" lvl="0" indent="0" algn="l" rtl="0">
                        <a:spcBef>
                          <a:spcPts val="0"/>
                        </a:spcBef>
                        <a:spcAft>
                          <a:spcPts val="0"/>
                        </a:spcAft>
                        <a:buNone/>
                      </a:pPr>
                      <a:r>
                        <a:rPr lang="en-US" sz="1800" b="0">
                          <a:solidFill>
                            <a:schemeClr val="dk1"/>
                          </a:solidFill>
                        </a:rPr>
                        <a:t>Recall</a:t>
                      </a:r>
                      <a:endParaRPr sz="1800" b="0">
                        <a:solidFill>
                          <a:schemeClr val="dk1"/>
                        </a:solidFill>
                      </a:endParaRPr>
                    </a:p>
                  </a:txBody>
                  <a:tcPr marL="91450" marR="91450" marT="45725" marB="45725"/>
                </a:tc>
                <a:tc>
                  <a:txBody>
                    <a:bodyPr/>
                    <a:lstStyle/>
                    <a:p>
                      <a:pPr marL="0" lvl="0" indent="0" algn="l" rtl="0">
                        <a:spcBef>
                          <a:spcPts val="0"/>
                        </a:spcBef>
                        <a:spcAft>
                          <a:spcPts val="0"/>
                        </a:spcAft>
                        <a:buNone/>
                      </a:pPr>
                      <a:r>
                        <a:rPr lang="en-US" sz="1800" b="0">
                          <a:solidFill>
                            <a:schemeClr val="dk1"/>
                          </a:solidFill>
                        </a:rPr>
                        <a:t>F1-Score</a:t>
                      </a:r>
                      <a:endParaRPr sz="1800" b="0">
                        <a:solidFill>
                          <a:schemeClr val="dk1"/>
                        </a:solidFill>
                      </a:endParaRPr>
                    </a:p>
                  </a:txBody>
                  <a:tcPr marL="91450" marR="91450" marT="45725" marB="45725"/>
                </a:tc>
                <a:extLst>
                  <a:ext uri="{0D108BD9-81ED-4DB2-BD59-A6C34878D82A}">
                    <a16:rowId xmlns:a16="http://schemas.microsoft.com/office/drawing/2014/main" val="10000"/>
                  </a:ext>
                </a:extLst>
              </a:tr>
              <a:tr h="447600">
                <a:tc>
                  <a:txBody>
                    <a:bodyPr/>
                    <a:lstStyle/>
                    <a:p>
                      <a:pPr marL="0" marR="0" lvl="0" indent="0" algn="l" rtl="0">
                        <a:spcBef>
                          <a:spcPts val="0"/>
                        </a:spcBef>
                        <a:spcAft>
                          <a:spcPts val="0"/>
                        </a:spcAft>
                        <a:buNone/>
                      </a:pPr>
                      <a:r>
                        <a:rPr lang="en-US" sz="1800">
                          <a:solidFill>
                            <a:schemeClr val="dk1"/>
                          </a:solidFill>
                        </a:rPr>
                        <a:t>Logistic Regression</a:t>
                      </a:r>
                      <a:endParaRPr sz="1800">
                        <a:solidFill>
                          <a:schemeClr val="dk1"/>
                        </a:solidFill>
                      </a:endParaRPr>
                    </a:p>
                  </a:txBody>
                  <a:tcPr marL="91450" marR="91450" marT="45725" marB="45725"/>
                </a:tc>
                <a:tc>
                  <a:txBody>
                    <a:bodyPr/>
                    <a:lstStyle/>
                    <a:p>
                      <a:pPr marL="0" lvl="0" indent="0" algn="l" rtl="0">
                        <a:lnSpc>
                          <a:spcPct val="115000"/>
                        </a:lnSpc>
                        <a:spcBef>
                          <a:spcPts val="0"/>
                        </a:spcBef>
                        <a:spcAft>
                          <a:spcPts val="0"/>
                        </a:spcAft>
                        <a:buNone/>
                      </a:pPr>
                      <a:r>
                        <a:rPr lang="en-US" sz="1800">
                          <a:solidFill>
                            <a:schemeClr val="dk1"/>
                          </a:solidFill>
                        </a:rPr>
                        <a:t>0.75</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0.76</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0.76</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0.76</a:t>
                      </a:r>
                      <a:endParaRPr sz="1800">
                        <a:solidFill>
                          <a:schemeClr val="dk1"/>
                        </a:solidFill>
                      </a:endParaRPr>
                    </a:p>
                  </a:txBody>
                  <a:tcPr marL="91425" marR="91425" marT="91425" marB="91425"/>
                </a:tc>
                <a:extLst>
                  <a:ext uri="{0D108BD9-81ED-4DB2-BD59-A6C34878D82A}">
                    <a16:rowId xmlns:a16="http://schemas.microsoft.com/office/drawing/2014/main" val="10001"/>
                  </a:ext>
                </a:extLst>
              </a:tr>
              <a:tr h="626675">
                <a:tc>
                  <a:txBody>
                    <a:bodyPr/>
                    <a:lstStyle/>
                    <a:p>
                      <a:pPr marL="0" marR="0" lvl="0" indent="0" algn="l" rtl="0">
                        <a:spcBef>
                          <a:spcPts val="0"/>
                        </a:spcBef>
                        <a:spcAft>
                          <a:spcPts val="0"/>
                        </a:spcAft>
                        <a:buNone/>
                      </a:pPr>
                      <a:r>
                        <a:rPr lang="en-US" sz="1800">
                          <a:solidFill>
                            <a:schemeClr val="dk1"/>
                          </a:solidFill>
                        </a:rPr>
                        <a:t>Stochastic Gradient Descent</a:t>
                      </a:r>
                      <a:endParaRPr sz="1800">
                        <a:solidFill>
                          <a:schemeClr val="dk1"/>
                        </a:solidFill>
                      </a:endParaRPr>
                    </a:p>
                  </a:txBody>
                  <a:tcPr marL="91450" marR="91450" marT="45725" marB="45725"/>
                </a:tc>
                <a:tc>
                  <a:txBody>
                    <a:bodyPr/>
                    <a:lstStyle/>
                    <a:p>
                      <a:pPr marL="0" lvl="0" indent="0" algn="l" rtl="0">
                        <a:lnSpc>
                          <a:spcPct val="115000"/>
                        </a:lnSpc>
                        <a:spcBef>
                          <a:spcPts val="0"/>
                        </a:spcBef>
                        <a:spcAft>
                          <a:spcPts val="0"/>
                        </a:spcAft>
                        <a:buNone/>
                      </a:pPr>
                      <a:r>
                        <a:rPr lang="en-US" sz="1800">
                          <a:solidFill>
                            <a:schemeClr val="dk1"/>
                          </a:solidFill>
                        </a:rPr>
                        <a:t>0.74</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0.70</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0.84</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0.76</a:t>
                      </a:r>
                      <a:endParaRPr sz="1800">
                        <a:solidFill>
                          <a:schemeClr val="dk1"/>
                        </a:solidFill>
                      </a:endParaRPr>
                    </a:p>
                  </a:txBody>
                  <a:tcPr marL="91425" marR="91425" marT="91425" marB="91425"/>
                </a:tc>
                <a:extLst>
                  <a:ext uri="{0D108BD9-81ED-4DB2-BD59-A6C34878D82A}">
                    <a16:rowId xmlns:a16="http://schemas.microsoft.com/office/drawing/2014/main" val="10002"/>
                  </a:ext>
                </a:extLst>
              </a:tr>
              <a:tr h="895250">
                <a:tc>
                  <a:txBody>
                    <a:bodyPr/>
                    <a:lstStyle/>
                    <a:p>
                      <a:pPr marL="0" marR="0" lvl="0" indent="0" algn="l" rtl="0">
                        <a:spcBef>
                          <a:spcPts val="0"/>
                        </a:spcBef>
                        <a:spcAft>
                          <a:spcPts val="0"/>
                        </a:spcAft>
                        <a:buNone/>
                      </a:pPr>
                      <a:r>
                        <a:rPr lang="en-US" sz="1800">
                          <a:solidFill>
                            <a:schemeClr val="dk1"/>
                          </a:solidFill>
                        </a:rPr>
                        <a:t>Random Forest (without oversampling)</a:t>
                      </a:r>
                      <a:endParaRPr sz="1800">
                        <a:solidFill>
                          <a:schemeClr val="dk1"/>
                        </a:solidFill>
                      </a:endParaRPr>
                    </a:p>
                  </a:txBody>
                  <a:tcPr marL="91450" marR="91450" marT="45725" marB="45725"/>
                </a:tc>
                <a:tc>
                  <a:txBody>
                    <a:bodyPr/>
                    <a:lstStyle/>
                    <a:p>
                      <a:pPr marL="0" lvl="0" indent="0" algn="l" rtl="0">
                        <a:lnSpc>
                          <a:spcPct val="115000"/>
                        </a:lnSpc>
                        <a:spcBef>
                          <a:spcPts val="0"/>
                        </a:spcBef>
                        <a:spcAft>
                          <a:spcPts val="0"/>
                        </a:spcAft>
                        <a:buNone/>
                      </a:pPr>
                      <a:r>
                        <a:rPr lang="en-US" sz="1800">
                          <a:solidFill>
                            <a:schemeClr val="dk1"/>
                          </a:solidFill>
                        </a:rPr>
                        <a:t>0.75</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US" sz="1800">
                          <a:solidFill>
                            <a:schemeClr val="dk1"/>
                          </a:solidFill>
                        </a:rPr>
                        <a:t>0.73</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US" sz="1800">
                          <a:solidFill>
                            <a:schemeClr val="dk1"/>
                          </a:solidFill>
                        </a:rPr>
                        <a:t>0.73</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US" sz="1800">
                          <a:solidFill>
                            <a:schemeClr val="dk1"/>
                          </a:solidFill>
                        </a:rPr>
                        <a:t>0.73</a:t>
                      </a:r>
                      <a:endParaRPr sz="1800">
                        <a:solidFill>
                          <a:schemeClr val="dk1"/>
                        </a:solidFill>
                      </a:endParaRPr>
                    </a:p>
                  </a:txBody>
                  <a:tcPr marL="91425" marR="91425" marT="91425" marB="91425"/>
                </a:tc>
                <a:extLst>
                  <a:ext uri="{0D108BD9-81ED-4DB2-BD59-A6C34878D82A}">
                    <a16:rowId xmlns:a16="http://schemas.microsoft.com/office/drawing/2014/main" val="10003"/>
                  </a:ext>
                </a:extLst>
              </a:tr>
              <a:tr h="626675">
                <a:tc>
                  <a:txBody>
                    <a:bodyPr/>
                    <a:lstStyle/>
                    <a:p>
                      <a:pPr marL="0" marR="0" lvl="0" indent="0" algn="l" rtl="0">
                        <a:spcBef>
                          <a:spcPts val="0"/>
                        </a:spcBef>
                        <a:spcAft>
                          <a:spcPts val="0"/>
                        </a:spcAft>
                        <a:buNone/>
                      </a:pPr>
                      <a:r>
                        <a:rPr lang="en-US" sz="1800">
                          <a:solidFill>
                            <a:schemeClr val="dk1"/>
                          </a:solidFill>
                        </a:rPr>
                        <a:t>Random Forest (with oversampling</a:t>
                      </a:r>
                      <a:endParaRPr sz="1800">
                        <a:solidFill>
                          <a:schemeClr val="dk1"/>
                        </a:solidFill>
                      </a:endParaRPr>
                    </a:p>
                  </a:txBody>
                  <a:tcPr marL="91450" marR="91450" marT="45725" marB="45725"/>
                </a:tc>
                <a:tc>
                  <a:txBody>
                    <a:bodyPr/>
                    <a:lstStyle/>
                    <a:p>
                      <a:pPr marL="0" lvl="0" indent="0" algn="l" rtl="0">
                        <a:lnSpc>
                          <a:spcPct val="115000"/>
                        </a:lnSpc>
                        <a:spcBef>
                          <a:spcPts val="0"/>
                        </a:spcBef>
                        <a:spcAft>
                          <a:spcPts val="0"/>
                        </a:spcAft>
                        <a:buNone/>
                      </a:pPr>
                      <a:r>
                        <a:rPr lang="en-US" sz="1800" b="1">
                          <a:solidFill>
                            <a:srgbClr val="FF0000"/>
                          </a:solidFill>
                        </a:rPr>
                        <a:t>0.81</a:t>
                      </a:r>
                      <a:endParaRPr sz="1800" b="1">
                        <a:solidFill>
                          <a:srgbClr val="FF0000"/>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0.81</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0.81</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0.81</a:t>
                      </a:r>
                      <a:endParaRPr sz="1800">
                        <a:solidFill>
                          <a:schemeClr val="dk1"/>
                        </a:solidFill>
                      </a:endParaRPr>
                    </a:p>
                  </a:txBody>
                  <a:tcPr marL="91425" marR="91425" marT="91425" marB="91425"/>
                </a:tc>
                <a:extLst>
                  <a:ext uri="{0D108BD9-81ED-4DB2-BD59-A6C34878D82A}">
                    <a16:rowId xmlns:a16="http://schemas.microsoft.com/office/drawing/2014/main" val="10004"/>
                  </a:ext>
                </a:extLst>
              </a:tr>
              <a:tr h="895250">
                <a:tc>
                  <a:txBody>
                    <a:bodyPr/>
                    <a:lstStyle/>
                    <a:p>
                      <a:pPr marL="0" marR="0" lvl="0" indent="0" algn="l" rtl="0">
                        <a:spcBef>
                          <a:spcPts val="0"/>
                        </a:spcBef>
                        <a:spcAft>
                          <a:spcPts val="0"/>
                        </a:spcAft>
                        <a:buNone/>
                      </a:pPr>
                      <a:r>
                        <a:rPr lang="en-US" sz="1800">
                          <a:solidFill>
                            <a:schemeClr val="dk1"/>
                          </a:solidFill>
                        </a:rPr>
                        <a:t>Random Forest (with Hyperparameters)</a:t>
                      </a:r>
                      <a:endParaRPr sz="1800">
                        <a:solidFill>
                          <a:schemeClr val="dk1"/>
                        </a:solidFill>
                      </a:endParaRPr>
                    </a:p>
                  </a:txBody>
                  <a:tcPr marL="91450" marR="91450" marT="45725" marB="45725"/>
                </a:tc>
                <a:tc>
                  <a:txBody>
                    <a:bodyPr/>
                    <a:lstStyle/>
                    <a:p>
                      <a:pPr marL="0" lvl="0" indent="0" algn="l" rtl="0">
                        <a:lnSpc>
                          <a:spcPct val="115000"/>
                        </a:lnSpc>
                        <a:spcBef>
                          <a:spcPts val="0"/>
                        </a:spcBef>
                        <a:spcAft>
                          <a:spcPts val="0"/>
                        </a:spcAft>
                        <a:buNone/>
                      </a:pPr>
                      <a:r>
                        <a:rPr lang="en-US" sz="1800" b="1">
                          <a:solidFill>
                            <a:srgbClr val="517E33"/>
                          </a:solidFill>
                        </a:rPr>
                        <a:t>0.82</a:t>
                      </a:r>
                      <a:endParaRPr sz="1800" b="1">
                        <a:solidFill>
                          <a:srgbClr val="517E33"/>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0.82</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0.81</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0.82</a:t>
                      </a:r>
                      <a:endParaRPr sz="1800">
                        <a:solidFill>
                          <a:schemeClr val="dk1"/>
                        </a:solidFill>
                      </a:endParaRPr>
                    </a:p>
                  </a:txBody>
                  <a:tcPr marL="91425" marR="91425" marT="91425" marB="91425"/>
                </a:tc>
                <a:extLst>
                  <a:ext uri="{0D108BD9-81ED-4DB2-BD59-A6C34878D82A}">
                    <a16:rowId xmlns:a16="http://schemas.microsoft.com/office/drawing/2014/main" val="10005"/>
                  </a:ext>
                </a:extLst>
              </a:tr>
              <a:tr h="626675">
                <a:tc>
                  <a:txBody>
                    <a:bodyPr/>
                    <a:lstStyle/>
                    <a:p>
                      <a:pPr marL="0" marR="0" lvl="0" indent="0" algn="l" rtl="0">
                        <a:spcBef>
                          <a:spcPts val="0"/>
                        </a:spcBef>
                        <a:spcAft>
                          <a:spcPts val="0"/>
                        </a:spcAft>
                        <a:buNone/>
                      </a:pPr>
                      <a:r>
                        <a:rPr lang="en-US" sz="1800">
                          <a:solidFill>
                            <a:schemeClr val="dk1"/>
                          </a:solidFill>
                        </a:rPr>
                        <a:t>XGBoost (without oversampling)</a:t>
                      </a:r>
                      <a:endParaRPr sz="1800">
                        <a:solidFill>
                          <a:schemeClr val="dk1"/>
                        </a:solidFill>
                      </a:endParaRPr>
                    </a:p>
                  </a:txBody>
                  <a:tcPr marL="91450" marR="91450" marT="45725" marB="45725"/>
                </a:tc>
                <a:tc>
                  <a:txBody>
                    <a:bodyPr/>
                    <a:lstStyle/>
                    <a:p>
                      <a:pPr marL="0" lvl="0" indent="0" algn="l" rtl="0">
                        <a:spcBef>
                          <a:spcPts val="0"/>
                        </a:spcBef>
                        <a:spcAft>
                          <a:spcPts val="0"/>
                        </a:spcAft>
                        <a:buNone/>
                      </a:pPr>
                      <a:r>
                        <a:rPr lang="en-US" sz="1800">
                          <a:solidFill>
                            <a:schemeClr val="dk1"/>
                          </a:solidFill>
                        </a:rPr>
                        <a:t>0.76</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US" sz="1800">
                          <a:solidFill>
                            <a:schemeClr val="dk1"/>
                          </a:solidFill>
                        </a:rPr>
                        <a:t>0.75</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US" sz="1800">
                          <a:solidFill>
                            <a:schemeClr val="dk1"/>
                          </a:solidFill>
                        </a:rPr>
                        <a:t>0.75</a:t>
                      </a:r>
                      <a:endParaRPr sz="1800">
                        <a:solidFill>
                          <a:schemeClr val="dk1"/>
                        </a:solidFill>
                      </a:endParaRPr>
                    </a:p>
                  </a:txBody>
                  <a:tcPr marL="91425" marR="91425" marT="91425" marB="91425"/>
                </a:tc>
                <a:tc>
                  <a:txBody>
                    <a:bodyPr/>
                    <a:lstStyle/>
                    <a:p>
                      <a:pPr marL="0" lvl="0" indent="0" algn="l" rtl="0">
                        <a:spcBef>
                          <a:spcPts val="0"/>
                        </a:spcBef>
                        <a:spcAft>
                          <a:spcPts val="0"/>
                        </a:spcAft>
                        <a:buNone/>
                      </a:pPr>
                      <a:r>
                        <a:rPr lang="en-US" sz="1800">
                          <a:solidFill>
                            <a:schemeClr val="dk1"/>
                          </a:solidFill>
                        </a:rPr>
                        <a:t>0.76</a:t>
                      </a:r>
                      <a:endParaRPr sz="1800">
                        <a:solidFill>
                          <a:schemeClr val="dk1"/>
                        </a:solidFill>
                      </a:endParaRPr>
                    </a:p>
                  </a:txBody>
                  <a:tcPr marL="91425" marR="91425" marT="91425" marB="91425"/>
                </a:tc>
                <a:extLst>
                  <a:ext uri="{0D108BD9-81ED-4DB2-BD59-A6C34878D82A}">
                    <a16:rowId xmlns:a16="http://schemas.microsoft.com/office/drawing/2014/main" val="10006"/>
                  </a:ext>
                </a:extLst>
              </a:tr>
              <a:tr h="447600">
                <a:tc>
                  <a:txBody>
                    <a:bodyPr/>
                    <a:lstStyle/>
                    <a:p>
                      <a:pPr marL="0" marR="0" lvl="0" indent="0" algn="l" rtl="0">
                        <a:spcBef>
                          <a:spcPts val="0"/>
                        </a:spcBef>
                        <a:spcAft>
                          <a:spcPts val="0"/>
                        </a:spcAft>
                        <a:buNone/>
                      </a:pPr>
                      <a:r>
                        <a:rPr lang="en-US" sz="1800">
                          <a:solidFill>
                            <a:schemeClr val="dk1"/>
                          </a:solidFill>
                        </a:rPr>
                        <a:t>XGBoost</a:t>
                      </a:r>
                      <a:endParaRPr sz="1800">
                        <a:solidFill>
                          <a:schemeClr val="dk1"/>
                        </a:solidFill>
                      </a:endParaRPr>
                    </a:p>
                  </a:txBody>
                  <a:tcPr marL="91450" marR="91450" marT="45725" marB="45725"/>
                </a:tc>
                <a:tc>
                  <a:txBody>
                    <a:bodyPr/>
                    <a:lstStyle/>
                    <a:p>
                      <a:pPr marL="0" lvl="0" indent="0" algn="l" rtl="0">
                        <a:lnSpc>
                          <a:spcPct val="115000"/>
                        </a:lnSpc>
                        <a:spcBef>
                          <a:spcPts val="0"/>
                        </a:spcBef>
                        <a:spcAft>
                          <a:spcPts val="0"/>
                        </a:spcAft>
                        <a:buNone/>
                      </a:pPr>
                      <a:r>
                        <a:rPr lang="en-US" sz="1800" b="1">
                          <a:solidFill>
                            <a:srgbClr val="FF0000"/>
                          </a:solidFill>
                        </a:rPr>
                        <a:t>0.82</a:t>
                      </a:r>
                      <a:endParaRPr sz="1800" b="1">
                        <a:solidFill>
                          <a:srgbClr val="FF0000"/>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0.82</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0.82</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0.82</a:t>
                      </a:r>
                      <a:endParaRPr sz="1800">
                        <a:solidFill>
                          <a:schemeClr val="dk1"/>
                        </a:solidFill>
                      </a:endParaRPr>
                    </a:p>
                  </a:txBody>
                  <a:tcPr marL="91425" marR="91425" marT="91425" marB="91425"/>
                </a:tc>
                <a:extLst>
                  <a:ext uri="{0D108BD9-81ED-4DB2-BD59-A6C34878D82A}">
                    <a16:rowId xmlns:a16="http://schemas.microsoft.com/office/drawing/2014/main" val="10007"/>
                  </a:ext>
                </a:extLst>
              </a:tr>
              <a:tr h="626675">
                <a:tc>
                  <a:txBody>
                    <a:bodyPr/>
                    <a:lstStyle/>
                    <a:p>
                      <a:pPr marL="0" marR="0" lvl="0" indent="0" algn="l" rtl="0">
                        <a:spcBef>
                          <a:spcPts val="0"/>
                        </a:spcBef>
                        <a:spcAft>
                          <a:spcPts val="0"/>
                        </a:spcAft>
                        <a:buNone/>
                      </a:pPr>
                      <a:r>
                        <a:rPr lang="en-US" sz="1800">
                          <a:solidFill>
                            <a:schemeClr val="dk1"/>
                          </a:solidFill>
                        </a:rPr>
                        <a:t>XGBoost (with Hyperparameters)</a:t>
                      </a:r>
                      <a:endParaRPr sz="1800">
                        <a:solidFill>
                          <a:schemeClr val="dk1"/>
                        </a:solidFill>
                      </a:endParaRPr>
                    </a:p>
                  </a:txBody>
                  <a:tcPr marL="91450" marR="91450" marT="45725" marB="45725"/>
                </a:tc>
                <a:tc>
                  <a:txBody>
                    <a:bodyPr/>
                    <a:lstStyle/>
                    <a:p>
                      <a:pPr marL="0" lvl="0" indent="0" algn="l" rtl="0">
                        <a:lnSpc>
                          <a:spcPct val="115000"/>
                        </a:lnSpc>
                        <a:spcBef>
                          <a:spcPts val="0"/>
                        </a:spcBef>
                        <a:spcAft>
                          <a:spcPts val="0"/>
                        </a:spcAft>
                        <a:buNone/>
                      </a:pPr>
                      <a:r>
                        <a:rPr lang="en-US" sz="1800" b="1">
                          <a:solidFill>
                            <a:srgbClr val="517E33"/>
                          </a:solidFill>
                        </a:rPr>
                        <a:t>0.83</a:t>
                      </a:r>
                      <a:endParaRPr sz="1800" b="1">
                        <a:solidFill>
                          <a:srgbClr val="517E33"/>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0.85</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0.82</a:t>
                      </a:r>
                      <a:endParaRPr sz="1800">
                        <a:solidFill>
                          <a:schemeClr val="dk1"/>
                        </a:solidFill>
                      </a:endParaRPr>
                    </a:p>
                  </a:txBody>
                  <a:tcPr marL="91425" marR="91425" marT="91425" marB="91425"/>
                </a:tc>
                <a:tc>
                  <a:txBody>
                    <a:bodyPr/>
                    <a:lstStyle/>
                    <a:p>
                      <a:pPr marL="0" lvl="0" indent="0" algn="l" rtl="0">
                        <a:lnSpc>
                          <a:spcPct val="115000"/>
                        </a:lnSpc>
                        <a:spcBef>
                          <a:spcPts val="0"/>
                        </a:spcBef>
                        <a:spcAft>
                          <a:spcPts val="0"/>
                        </a:spcAft>
                        <a:buNone/>
                      </a:pPr>
                      <a:r>
                        <a:rPr lang="en-US" sz="1800">
                          <a:solidFill>
                            <a:schemeClr val="dk1"/>
                          </a:solidFill>
                        </a:rPr>
                        <a:t>0.83</a:t>
                      </a:r>
                      <a:endParaRPr sz="1800">
                        <a:solidFill>
                          <a:schemeClr val="dk1"/>
                        </a:solidFill>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2"/>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2"/>
          <p:cNvSpPr txBox="1">
            <a:spLocks noGrp="1"/>
          </p:cNvSpPr>
          <p:nvPr>
            <p:ph type="title"/>
          </p:nvPr>
        </p:nvSpPr>
        <p:spPr>
          <a:xfrm>
            <a:off x="838200" y="557188"/>
            <a:ext cx="10515600" cy="11334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200"/>
              <a:buFont typeface="Calibri"/>
              <a:buNone/>
            </a:pPr>
            <a:r>
              <a:rPr lang="en-US" sz="5200"/>
              <a:t>Background &amp; Motivation</a:t>
            </a:r>
            <a:endParaRPr/>
          </a:p>
        </p:txBody>
      </p:sp>
      <p:sp>
        <p:nvSpPr>
          <p:cNvPr id="100" name="Google Shape;100;p2"/>
          <p:cNvSpPr/>
          <p:nvPr/>
        </p:nvSpPr>
        <p:spPr>
          <a:xfrm>
            <a:off x="-6208174" y="-14178"/>
            <a:ext cx="26551112" cy="464650"/>
          </a:xfrm>
          <a:prstGeom prst="rect">
            <a:avLst/>
          </a:prstGeom>
          <a:noFill/>
          <a:ln>
            <a:noFill/>
          </a:ln>
        </p:spPr>
        <p:txBody>
          <a:bodyPr spcFirstLastPara="1" wrap="square" lIns="91425" tIns="0" rIns="91425" bIns="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grpSp>
        <p:nvGrpSpPr>
          <p:cNvPr id="101" name="Google Shape;101;p2"/>
          <p:cNvGrpSpPr/>
          <p:nvPr/>
        </p:nvGrpSpPr>
        <p:grpSpPr>
          <a:xfrm>
            <a:off x="691896" y="1649791"/>
            <a:ext cx="11049000" cy="4948304"/>
            <a:chOff x="0" y="3871"/>
            <a:chExt cx="11049000" cy="4948304"/>
          </a:xfrm>
        </p:grpSpPr>
        <p:sp>
          <p:nvSpPr>
            <p:cNvPr id="102" name="Google Shape;102;p2"/>
            <p:cNvSpPr/>
            <p:nvPr/>
          </p:nvSpPr>
          <p:spPr>
            <a:xfrm>
              <a:off x="0" y="3871"/>
              <a:ext cx="11049000" cy="824717"/>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49477" y="189433"/>
              <a:ext cx="453594" cy="45359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52548" y="3871"/>
              <a:ext cx="10096451" cy="824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txBox="1"/>
            <p:nvPr/>
          </p:nvSpPr>
          <p:spPr>
            <a:xfrm>
              <a:off x="952548" y="3871"/>
              <a:ext cx="10096451" cy="824717"/>
            </a:xfrm>
            <a:prstGeom prst="rect">
              <a:avLst/>
            </a:prstGeom>
            <a:noFill/>
            <a:ln>
              <a:noFill/>
            </a:ln>
          </p:spPr>
          <p:txBody>
            <a:bodyPr spcFirstLastPara="1" wrap="square" lIns="87275" tIns="87275" rIns="87275" bIns="87275" anchor="ctr" anchorCtr="0">
              <a:noAutofit/>
            </a:bodyPr>
            <a:lstStyle/>
            <a:p>
              <a:pPr marL="0" marR="0" lvl="0" indent="0" algn="l" rtl="0">
                <a:lnSpc>
                  <a:spcPct val="100000"/>
                </a:lnSpc>
                <a:spcBef>
                  <a:spcPts val="0"/>
                </a:spcBef>
                <a:spcAft>
                  <a:spcPts val="0"/>
                </a:spcAft>
                <a:buClr>
                  <a:schemeClr val="dk1"/>
                </a:buClr>
                <a:buSzPts val="1900"/>
                <a:buFont typeface="Calibri"/>
                <a:buNone/>
              </a:pPr>
              <a:r>
                <a:rPr lang="en-US" sz="1900" b="0" i="0" u="none" strike="noStrike" cap="none">
                  <a:solidFill>
                    <a:schemeClr val="dk1"/>
                  </a:solidFill>
                  <a:latin typeface="Calibri"/>
                  <a:ea typeface="Calibri"/>
                  <a:cs typeface="Calibri"/>
                  <a:sym typeface="Calibri"/>
                </a:rPr>
                <a:t>Fast fashion retail industry is highly dynamic​ and competitive</a:t>
              </a:r>
              <a:endParaRPr/>
            </a:p>
          </p:txBody>
        </p:sp>
        <p:sp>
          <p:nvSpPr>
            <p:cNvPr id="106" name="Google Shape;106;p2"/>
            <p:cNvSpPr/>
            <p:nvPr/>
          </p:nvSpPr>
          <p:spPr>
            <a:xfrm>
              <a:off x="0" y="1034768"/>
              <a:ext cx="11049000" cy="824717"/>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49477" y="1220330"/>
              <a:ext cx="453594" cy="45359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952548" y="1034768"/>
              <a:ext cx="10096451" cy="824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txBox="1"/>
            <p:nvPr/>
          </p:nvSpPr>
          <p:spPr>
            <a:xfrm>
              <a:off x="952548" y="1034768"/>
              <a:ext cx="10096451" cy="824717"/>
            </a:xfrm>
            <a:prstGeom prst="rect">
              <a:avLst/>
            </a:prstGeom>
            <a:noFill/>
            <a:ln>
              <a:noFill/>
            </a:ln>
          </p:spPr>
          <p:txBody>
            <a:bodyPr spcFirstLastPara="1" wrap="square" lIns="87275" tIns="87275" rIns="87275" bIns="87275" anchor="ctr" anchorCtr="0">
              <a:noAutofit/>
            </a:bodyPr>
            <a:lstStyle/>
            <a:p>
              <a:pPr marL="0" marR="0" lvl="0" indent="0" algn="l" rtl="0">
                <a:lnSpc>
                  <a:spcPct val="100000"/>
                </a:lnSpc>
                <a:spcBef>
                  <a:spcPts val="0"/>
                </a:spcBef>
                <a:spcAft>
                  <a:spcPts val="0"/>
                </a:spcAft>
                <a:buClr>
                  <a:schemeClr val="dk1"/>
                </a:buClr>
                <a:buSzPts val="1900"/>
                <a:buFont typeface="Calibri"/>
                <a:buNone/>
              </a:pPr>
              <a:r>
                <a:rPr lang="en-US" sz="1900" b="0" i="0" u="none" strike="noStrike" cap="none">
                  <a:solidFill>
                    <a:schemeClr val="dk1"/>
                  </a:solidFill>
                  <a:latin typeface="Calibri"/>
                  <a:ea typeface="Calibri"/>
                  <a:cs typeface="Calibri"/>
                  <a:sym typeface="Calibri"/>
                </a:rPr>
                <a:t>To meet new trends, products are introduced frequently hence demand prediction is a challenge</a:t>
              </a:r>
              <a:endParaRPr/>
            </a:p>
          </p:txBody>
        </p:sp>
        <p:sp>
          <p:nvSpPr>
            <p:cNvPr id="110" name="Google Shape;110;p2"/>
            <p:cNvSpPr/>
            <p:nvPr/>
          </p:nvSpPr>
          <p:spPr>
            <a:xfrm>
              <a:off x="0" y="2065665"/>
              <a:ext cx="11049000" cy="824717"/>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49477" y="2251226"/>
              <a:ext cx="453594" cy="45359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952548" y="2065665"/>
              <a:ext cx="10096451" cy="824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txBox="1"/>
            <p:nvPr/>
          </p:nvSpPr>
          <p:spPr>
            <a:xfrm>
              <a:off x="952548" y="2065665"/>
              <a:ext cx="10096451" cy="824717"/>
            </a:xfrm>
            <a:prstGeom prst="rect">
              <a:avLst/>
            </a:prstGeom>
            <a:noFill/>
            <a:ln>
              <a:noFill/>
            </a:ln>
          </p:spPr>
          <p:txBody>
            <a:bodyPr spcFirstLastPara="1" wrap="square" lIns="87275" tIns="87275" rIns="87275" bIns="87275" anchor="ctr" anchorCtr="0">
              <a:noAutofit/>
            </a:bodyPr>
            <a:lstStyle/>
            <a:p>
              <a:pPr marL="0" marR="0" lvl="0" indent="0" algn="l" rtl="0">
                <a:lnSpc>
                  <a:spcPct val="100000"/>
                </a:lnSpc>
                <a:spcBef>
                  <a:spcPts val="0"/>
                </a:spcBef>
                <a:spcAft>
                  <a:spcPts val="0"/>
                </a:spcAft>
                <a:buClr>
                  <a:schemeClr val="dk1"/>
                </a:buClr>
                <a:buSzPts val="1900"/>
                <a:buFont typeface="Calibri"/>
                <a:buNone/>
              </a:pPr>
              <a:r>
                <a:rPr lang="en-US" sz="1900" b="0" i="0" u="none" strike="noStrike" cap="none">
                  <a:solidFill>
                    <a:schemeClr val="dk1"/>
                  </a:solidFill>
                  <a:latin typeface="Calibri"/>
                  <a:ea typeface="Calibri"/>
                  <a:cs typeface="Calibri"/>
                  <a:sym typeface="Calibri"/>
                </a:rPr>
                <a:t>​Sales depends on the geographical location of the store​</a:t>
              </a:r>
              <a:endParaRPr/>
            </a:p>
          </p:txBody>
        </p:sp>
        <p:sp>
          <p:nvSpPr>
            <p:cNvPr id="114" name="Google Shape;114;p2"/>
            <p:cNvSpPr/>
            <p:nvPr/>
          </p:nvSpPr>
          <p:spPr>
            <a:xfrm>
              <a:off x="0" y="3096562"/>
              <a:ext cx="11049000" cy="824717"/>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49477" y="3282123"/>
              <a:ext cx="453594" cy="453594"/>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952548" y="3096562"/>
              <a:ext cx="10096451" cy="824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txBox="1"/>
            <p:nvPr/>
          </p:nvSpPr>
          <p:spPr>
            <a:xfrm>
              <a:off x="952548" y="3096562"/>
              <a:ext cx="10096451" cy="824717"/>
            </a:xfrm>
            <a:prstGeom prst="rect">
              <a:avLst/>
            </a:prstGeom>
            <a:noFill/>
            <a:ln>
              <a:noFill/>
            </a:ln>
          </p:spPr>
          <p:txBody>
            <a:bodyPr spcFirstLastPara="1" wrap="square" lIns="87275" tIns="87275" rIns="87275" bIns="87275" anchor="ctr" anchorCtr="0">
              <a:noAutofit/>
            </a:bodyPr>
            <a:lstStyle/>
            <a:p>
              <a:pPr marL="0" marR="0" lvl="0" indent="0" algn="l" rtl="0">
                <a:lnSpc>
                  <a:spcPct val="100000"/>
                </a:lnSpc>
                <a:spcBef>
                  <a:spcPts val="0"/>
                </a:spcBef>
                <a:spcAft>
                  <a:spcPts val="0"/>
                </a:spcAft>
                <a:buClr>
                  <a:schemeClr val="dk1"/>
                </a:buClr>
                <a:buSzPts val="1900"/>
                <a:buFont typeface="Calibri"/>
                <a:buNone/>
              </a:pPr>
              <a:r>
                <a:rPr lang="en-US" sz="1900" b="0" i="0" u="none" strike="noStrike" cap="none">
                  <a:solidFill>
                    <a:schemeClr val="dk1"/>
                  </a:solidFill>
                  <a:latin typeface="Calibri"/>
                  <a:ea typeface="Calibri"/>
                  <a:cs typeface="Calibri"/>
                  <a:sym typeface="Calibri"/>
                </a:rPr>
                <a:t>A right product assortment at the right price while meeting the anticipated demand is crucial to compete in this market</a:t>
              </a:r>
              <a:endParaRPr/>
            </a:p>
          </p:txBody>
        </p:sp>
        <p:sp>
          <p:nvSpPr>
            <p:cNvPr id="118" name="Google Shape;118;p2"/>
            <p:cNvSpPr/>
            <p:nvPr/>
          </p:nvSpPr>
          <p:spPr>
            <a:xfrm>
              <a:off x="0" y="4127458"/>
              <a:ext cx="11049000" cy="824717"/>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49477" y="4313020"/>
              <a:ext cx="453594" cy="453594"/>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952548" y="4127458"/>
              <a:ext cx="10096451" cy="8247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txBox="1"/>
            <p:nvPr/>
          </p:nvSpPr>
          <p:spPr>
            <a:xfrm>
              <a:off x="952548" y="4127458"/>
              <a:ext cx="10096451" cy="824717"/>
            </a:xfrm>
            <a:prstGeom prst="rect">
              <a:avLst/>
            </a:prstGeom>
            <a:noFill/>
            <a:ln>
              <a:noFill/>
            </a:ln>
          </p:spPr>
          <p:txBody>
            <a:bodyPr spcFirstLastPara="1" wrap="square" lIns="87275" tIns="87275" rIns="87275" bIns="87275" anchor="ctr" anchorCtr="0">
              <a:noAutofit/>
            </a:bodyPr>
            <a:lstStyle/>
            <a:p>
              <a:pPr marL="0" marR="0" lvl="0" indent="0" algn="l" rtl="0">
                <a:lnSpc>
                  <a:spcPct val="100000"/>
                </a:lnSpc>
                <a:spcBef>
                  <a:spcPts val="0"/>
                </a:spcBef>
                <a:spcAft>
                  <a:spcPts val="0"/>
                </a:spcAft>
                <a:buClr>
                  <a:schemeClr val="dk1"/>
                </a:buClr>
                <a:buSzPts val="1900"/>
                <a:buFont typeface="Calibri"/>
                <a:buNone/>
              </a:pPr>
              <a:r>
                <a:rPr lang="en-US" sz="1900" b="0" i="0" u="none" strike="noStrike" cap="none">
                  <a:solidFill>
                    <a:schemeClr val="dk1"/>
                  </a:solidFill>
                  <a:latin typeface="Calibri"/>
                  <a:ea typeface="Calibri"/>
                  <a:cs typeface="Calibri"/>
                  <a:sym typeface="Calibri"/>
                </a:rPr>
                <a:t>Forecasting correct demand and sales while understanding your target audience is the key to success in this industry</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9F0B4-7FA4-DBB6-EC48-2F4F4A5DDE6F}"/>
              </a:ext>
            </a:extLst>
          </p:cNvPr>
          <p:cNvSpPr>
            <a:spLocks noGrp="1"/>
          </p:cNvSpPr>
          <p:nvPr>
            <p:ph type="title"/>
          </p:nvPr>
        </p:nvSpPr>
        <p:spPr>
          <a:xfrm>
            <a:off x="594360" y="640263"/>
            <a:ext cx="5239512" cy="1344975"/>
          </a:xfrm>
        </p:spPr>
        <p:txBody>
          <a:bodyPr>
            <a:normAutofit/>
          </a:bodyPr>
          <a:lstStyle/>
          <a:p>
            <a:pPr algn="ctr"/>
            <a:r>
              <a:rPr lang="en-US" sz="4000" dirty="0"/>
              <a:t>Model Evaluation</a:t>
            </a:r>
            <a:br>
              <a:rPr lang="en-US" sz="4000" dirty="0"/>
            </a:br>
            <a:r>
              <a:rPr lang="en-US" sz="4000" dirty="0"/>
              <a:t>CLV Modeling</a:t>
            </a:r>
          </a:p>
        </p:txBody>
      </p:sp>
      <p:sp>
        <p:nvSpPr>
          <p:cNvPr id="3" name="Text Placeholder 2">
            <a:extLst>
              <a:ext uri="{FF2B5EF4-FFF2-40B4-BE49-F238E27FC236}">
                <a16:creationId xmlns:a16="http://schemas.microsoft.com/office/drawing/2014/main" id="{A214D850-DC5A-96AD-3188-6C86FE55753B}"/>
              </a:ext>
            </a:extLst>
          </p:cNvPr>
          <p:cNvSpPr>
            <a:spLocks noGrp="1"/>
          </p:cNvSpPr>
          <p:nvPr>
            <p:ph type="body" idx="1"/>
          </p:nvPr>
        </p:nvSpPr>
        <p:spPr>
          <a:xfrm>
            <a:off x="593610" y="2121763"/>
            <a:ext cx="5235490" cy="3773010"/>
          </a:xfrm>
        </p:spPr>
        <p:txBody>
          <a:bodyPr>
            <a:normAutofit/>
          </a:bodyPr>
          <a:lstStyle/>
          <a:p>
            <a:pPr fontAlgn="base"/>
            <a:r>
              <a:rPr lang="en-US" sz="2000"/>
              <a:t>Random Forest, XGBosst  without resampling and KNN without resampling does not perform well in terms of Accuracy, Precision, Recall, F1 Score and Kappa Score</a:t>
            </a:r>
          </a:p>
          <a:p>
            <a:pPr fontAlgn="base"/>
            <a:r>
              <a:rPr lang="en-US" sz="2000"/>
              <a:t>Clustering is used for customer segmentation using K-means</a:t>
            </a:r>
          </a:p>
          <a:p>
            <a:pPr fontAlgn="base"/>
            <a:r>
              <a:rPr lang="en-US" sz="2000"/>
              <a:t>SMOTE Upsampling drastically increases the computational time, and better accuracy as those without any resampling</a:t>
            </a:r>
          </a:p>
          <a:p>
            <a:br>
              <a:rPr lang="en-US" sz="2000"/>
            </a:br>
            <a:endParaRPr lang="en-US" sz="2000"/>
          </a:p>
        </p:txBody>
      </p:sp>
      <p:pic>
        <p:nvPicPr>
          <p:cNvPr id="1026" name="Picture 2">
            <a:extLst>
              <a:ext uri="{FF2B5EF4-FFF2-40B4-BE49-F238E27FC236}">
                <a16:creationId xmlns:a16="http://schemas.microsoft.com/office/drawing/2014/main" id="{84488B19-AFE5-E505-1490-8023F4AEDC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0632" y="1031428"/>
            <a:ext cx="5126736" cy="463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01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1286af40383_1_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Limitations and Conclusion</a:t>
            </a:r>
            <a:endParaRPr/>
          </a:p>
        </p:txBody>
      </p:sp>
      <p:sp>
        <p:nvSpPr>
          <p:cNvPr id="423" name="Google Shape;423;g1286af40383_1_5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a:t>1. Using XGBoost and Random Forest did not work well with forecasting. Using Arima or Facebook's prophet model would be a better choice. </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Font typeface="Arial"/>
              <a:buNone/>
            </a:pPr>
            <a:r>
              <a:rPr lang="en-US"/>
              <a:t>2. The data used was only of 2 years and not giving much variance. </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Font typeface="Arial"/>
              <a:buNone/>
            </a:pPr>
            <a:r>
              <a:rPr lang="en-US"/>
              <a:t>3. It is a fast fashion brands having plethora of products. Model will work well with a balance of dataset.</a:t>
            </a:r>
            <a:endParaRPr/>
          </a:p>
          <a:p>
            <a:pPr marL="0" lvl="0" indent="0" algn="l" rtl="0">
              <a:spcBef>
                <a:spcPts val="100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286af40383_1_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430" name="Google Shape;430;g1286af40383_1_5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4800"/>
              <a:t>Thank You !!!</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title"/>
          </p:nvPr>
        </p:nvSpPr>
        <p:spPr>
          <a:xfrm>
            <a:off x="838200" y="365126"/>
            <a:ext cx="10515600" cy="11457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Problem Definition</a:t>
            </a:r>
            <a:endParaRPr/>
          </a:p>
        </p:txBody>
      </p:sp>
      <p:sp>
        <p:nvSpPr>
          <p:cNvPr id="128" name="Google Shape;128;p3"/>
          <p:cNvSpPr txBox="1">
            <a:spLocks noGrp="1"/>
          </p:cNvSpPr>
          <p:nvPr>
            <p:ph type="body" idx="1"/>
          </p:nvPr>
        </p:nvSpPr>
        <p:spPr>
          <a:xfrm>
            <a:off x="838200" y="1277470"/>
            <a:ext cx="10515600" cy="5215403"/>
          </a:xfrm>
          <a:prstGeom prst="rect">
            <a:avLst/>
          </a:prstGeom>
          <a:noFill/>
          <a:ln>
            <a:noFill/>
          </a:ln>
        </p:spPr>
        <p:txBody>
          <a:bodyPr spcFirstLastPara="1" wrap="square" lIns="91425" tIns="45700" rIns="91425" bIns="45700" anchor="t" anchorCtr="0">
            <a:normAutofit fontScale="92500" lnSpcReduction="10000"/>
          </a:bodyPr>
          <a:lstStyle/>
          <a:p>
            <a:pPr marL="228600" lvl="0" indent="-228631" algn="l" rtl="0">
              <a:lnSpc>
                <a:spcPct val="160000"/>
              </a:lnSpc>
              <a:spcBef>
                <a:spcPts val="0"/>
              </a:spcBef>
              <a:spcAft>
                <a:spcPts val="0"/>
              </a:spcAft>
              <a:buClr>
                <a:schemeClr val="dk1"/>
              </a:buClr>
              <a:buSzPct val="100000"/>
              <a:buChar char="•"/>
            </a:pPr>
            <a:r>
              <a:rPr lang="en-US" sz="1900" dirty="0"/>
              <a:t>Effective supply chain management is critical to retailers</a:t>
            </a:r>
          </a:p>
          <a:p>
            <a:pPr marL="228600" indent="-228631">
              <a:lnSpc>
                <a:spcPct val="160000"/>
              </a:lnSpc>
              <a:spcBef>
                <a:spcPts val="0"/>
              </a:spcBef>
              <a:buSzPct val="100000"/>
            </a:pPr>
            <a:r>
              <a:rPr lang="en-US" sz="1900" dirty="0"/>
              <a:t>Customers are very well-informed and relatively less brand loyal </a:t>
            </a:r>
            <a:endParaRPr sz="1900" dirty="0"/>
          </a:p>
          <a:p>
            <a:pPr marL="228600" lvl="0" indent="-228631" algn="l" rtl="0">
              <a:lnSpc>
                <a:spcPct val="160000"/>
              </a:lnSpc>
              <a:spcBef>
                <a:spcPts val="1000"/>
              </a:spcBef>
              <a:spcAft>
                <a:spcPts val="0"/>
              </a:spcAft>
              <a:buClr>
                <a:schemeClr val="dk1"/>
              </a:buClr>
              <a:buSzPct val="100000"/>
              <a:buChar char="•"/>
            </a:pPr>
            <a:r>
              <a:rPr lang="en-US" sz="1900" dirty="0"/>
              <a:t>Sales Prediction is difficult​  with the frequent addition of new styles</a:t>
            </a:r>
            <a:endParaRPr dirty="0"/>
          </a:p>
          <a:p>
            <a:pPr marL="228600" lvl="0" indent="-228631" algn="l" rtl="0">
              <a:lnSpc>
                <a:spcPct val="160000"/>
              </a:lnSpc>
              <a:spcBef>
                <a:spcPts val="1000"/>
              </a:spcBef>
              <a:spcAft>
                <a:spcPts val="0"/>
              </a:spcAft>
              <a:buClr>
                <a:schemeClr val="dk1"/>
              </a:buClr>
              <a:buSzPct val="100000"/>
              <a:buChar char="•"/>
            </a:pPr>
            <a:r>
              <a:rPr lang="en-US" sz="1900" dirty="0"/>
              <a:t>Retailers face challenges in providing the right product at the right time</a:t>
            </a:r>
            <a:endParaRPr dirty="0"/>
          </a:p>
          <a:p>
            <a:pPr marL="228600" lvl="0" indent="-228631" algn="l" rtl="0">
              <a:lnSpc>
                <a:spcPct val="160000"/>
              </a:lnSpc>
              <a:spcBef>
                <a:spcPts val="1000"/>
              </a:spcBef>
              <a:spcAft>
                <a:spcPts val="0"/>
              </a:spcAft>
              <a:buClr>
                <a:schemeClr val="dk1"/>
              </a:buClr>
              <a:buSzPct val="100000"/>
              <a:buChar char="•"/>
            </a:pPr>
            <a:r>
              <a:rPr lang="en-US" sz="1900" dirty="0"/>
              <a:t>Understanding the customer and retaining them is an added challenge </a:t>
            </a:r>
            <a:endParaRPr dirty="0"/>
          </a:p>
          <a:p>
            <a:pPr marL="228600" lvl="0" indent="-64135" algn="l" rtl="0">
              <a:lnSpc>
                <a:spcPct val="90000"/>
              </a:lnSpc>
              <a:spcBef>
                <a:spcPts val="1000"/>
              </a:spcBef>
              <a:spcAft>
                <a:spcPts val="0"/>
              </a:spcAft>
              <a:buClr>
                <a:schemeClr val="dk1"/>
              </a:buClr>
              <a:buSzPct val="100000"/>
              <a:buNone/>
            </a:pPr>
            <a:endParaRPr dirty="0"/>
          </a:p>
          <a:p>
            <a:pPr marL="0" lvl="0" indent="0" algn="l" rtl="0">
              <a:lnSpc>
                <a:spcPct val="150000"/>
              </a:lnSpc>
              <a:spcBef>
                <a:spcPts val="1000"/>
              </a:spcBef>
              <a:spcAft>
                <a:spcPts val="0"/>
              </a:spcAft>
              <a:buClr>
                <a:schemeClr val="dk1"/>
              </a:buClr>
              <a:buSzPct val="100000"/>
              <a:buNone/>
            </a:pPr>
            <a:endParaRPr dirty="0"/>
          </a:p>
          <a:p>
            <a:pPr marL="228600" lvl="0" indent="-228600" algn="l" rtl="0">
              <a:lnSpc>
                <a:spcPct val="150000"/>
              </a:lnSpc>
              <a:spcBef>
                <a:spcPts val="1000"/>
              </a:spcBef>
              <a:spcAft>
                <a:spcPts val="0"/>
              </a:spcAft>
              <a:buClr>
                <a:schemeClr val="dk1"/>
              </a:buClr>
              <a:buSzPct val="100000"/>
              <a:buChar char="•"/>
            </a:pPr>
            <a:r>
              <a:rPr lang="en-US" sz="2200" dirty="0"/>
              <a:t>Build a Forecasting model to predict the product demand accurately using ML</a:t>
            </a:r>
            <a:endParaRPr dirty="0"/>
          </a:p>
          <a:p>
            <a:pPr marL="228600" lvl="0" indent="-228600" algn="l" rtl="0">
              <a:lnSpc>
                <a:spcPct val="150000"/>
              </a:lnSpc>
              <a:spcBef>
                <a:spcPts val="1000"/>
              </a:spcBef>
              <a:spcAft>
                <a:spcPts val="0"/>
              </a:spcAft>
              <a:buClr>
                <a:schemeClr val="dk1"/>
              </a:buClr>
              <a:buSzPct val="100000"/>
              <a:buChar char="•"/>
            </a:pPr>
            <a:r>
              <a:rPr lang="en-US" sz="2200" dirty="0"/>
              <a:t>Build a propensity machine learning model to understand the consumer needs by predicting their purchases through RFM analysis </a:t>
            </a:r>
            <a:endParaRPr dirty="0"/>
          </a:p>
        </p:txBody>
      </p:sp>
      <p:sp>
        <p:nvSpPr>
          <p:cNvPr id="129" name="Google Shape;129;p3"/>
          <p:cNvSpPr txBox="1"/>
          <p:nvPr/>
        </p:nvSpPr>
        <p:spPr>
          <a:xfrm>
            <a:off x="838200" y="36088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Objective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286af40383_1_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Literature and Technology Survey</a:t>
            </a:r>
            <a:endParaRPr/>
          </a:p>
        </p:txBody>
      </p:sp>
      <p:sp>
        <p:nvSpPr>
          <p:cNvPr id="136" name="Google Shape;136;g1286af40383_1_63"/>
          <p:cNvSpPr txBox="1"/>
          <p:nvPr/>
        </p:nvSpPr>
        <p:spPr>
          <a:xfrm>
            <a:off x="1411500" y="1733675"/>
            <a:ext cx="10371300" cy="4862839"/>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Font typeface="Arial" panose="020B0604020202020204" pitchFamily="34" charset="0"/>
              <a:buChar char="•"/>
            </a:pPr>
            <a:r>
              <a:rPr lang="en-US" sz="2000" dirty="0" err="1">
                <a:solidFill>
                  <a:schemeClr val="dk1"/>
                </a:solidFill>
                <a:latin typeface="Calibri"/>
                <a:ea typeface="Calibri"/>
                <a:cs typeface="Calibri"/>
                <a:sym typeface="Calibri"/>
              </a:rPr>
              <a:t>XGBoost</a:t>
            </a:r>
            <a:r>
              <a:rPr lang="en-US" sz="2000" dirty="0">
                <a:solidFill>
                  <a:schemeClr val="dk1"/>
                </a:solidFill>
                <a:latin typeface="Calibri"/>
                <a:ea typeface="Calibri"/>
                <a:cs typeface="Calibri"/>
                <a:sym typeface="Calibri"/>
              </a:rPr>
              <a:t>, Random Forest are the two algorithms that work really good for Demand forecasting using Supervised learning</a:t>
            </a:r>
            <a:endParaRPr sz="2000" dirty="0">
              <a:solidFill>
                <a:schemeClr val="dk1"/>
              </a:solidFill>
              <a:latin typeface="Calibri"/>
              <a:ea typeface="Calibri"/>
              <a:cs typeface="Calibri"/>
              <a:sym typeface="Calibri"/>
            </a:endParaRPr>
          </a:p>
          <a:p>
            <a:pPr marL="342900" lvl="0" indent="-342900" algn="l" rtl="0">
              <a:lnSpc>
                <a:spcPct val="150000"/>
              </a:lnSpc>
              <a:spcBef>
                <a:spcPts val="0"/>
              </a:spcBef>
              <a:spcAft>
                <a:spcPts val="0"/>
              </a:spcAft>
              <a:buFont typeface="Arial" panose="020B0604020202020204" pitchFamily="34" charset="0"/>
              <a:buChar char="•"/>
            </a:pPr>
            <a:endParaRPr sz="2000" dirty="0">
              <a:solidFill>
                <a:schemeClr val="dk1"/>
              </a:solidFill>
              <a:latin typeface="Calibri"/>
              <a:ea typeface="Calibri"/>
              <a:cs typeface="Calibri"/>
              <a:sym typeface="Calibri"/>
            </a:endParaRPr>
          </a:p>
          <a:p>
            <a:pPr marL="342900" lvl="0" indent="-342900" algn="l" rtl="0">
              <a:lnSpc>
                <a:spcPct val="150000"/>
              </a:lnSpc>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Forecasting Models like ARIMA, Prophet outperform most of the algorithms</a:t>
            </a:r>
            <a:endParaRPr sz="2000" dirty="0">
              <a:solidFill>
                <a:schemeClr val="dk1"/>
              </a:solidFill>
              <a:latin typeface="Calibri"/>
              <a:ea typeface="Calibri"/>
              <a:cs typeface="Calibri"/>
              <a:sym typeface="Calibri"/>
            </a:endParaRPr>
          </a:p>
          <a:p>
            <a:pPr marL="342900" lvl="0" indent="-342900" algn="l" rtl="0">
              <a:lnSpc>
                <a:spcPct val="150000"/>
              </a:lnSpc>
              <a:spcBef>
                <a:spcPts val="0"/>
              </a:spcBef>
              <a:spcAft>
                <a:spcPts val="0"/>
              </a:spcAft>
              <a:buFont typeface="Arial" panose="020B0604020202020204" pitchFamily="34" charset="0"/>
              <a:buChar char="•"/>
            </a:pPr>
            <a:endParaRPr sz="2000" dirty="0">
              <a:solidFill>
                <a:schemeClr val="dk1"/>
              </a:solidFill>
              <a:latin typeface="Calibri"/>
              <a:ea typeface="Calibri"/>
              <a:cs typeface="Calibri"/>
              <a:sym typeface="Calibri"/>
            </a:endParaRPr>
          </a:p>
          <a:p>
            <a:pPr marL="342900" lvl="0" indent="-342900" algn="l" rtl="0">
              <a:lnSpc>
                <a:spcPct val="150000"/>
              </a:lnSpc>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Customer segmentation worked best with K-Means Algorithm and there is no difference in accuracy for only RFM attributes,, and RFM with extra attributes</a:t>
            </a:r>
            <a:endParaRPr sz="2000" dirty="0">
              <a:solidFill>
                <a:schemeClr val="dk1"/>
              </a:solidFill>
              <a:latin typeface="Calibri"/>
              <a:ea typeface="Calibri"/>
              <a:cs typeface="Calibri"/>
              <a:sym typeface="Calibri"/>
            </a:endParaRPr>
          </a:p>
          <a:p>
            <a:pPr marL="342900" lvl="0" indent="-342900" algn="l" rtl="0">
              <a:lnSpc>
                <a:spcPct val="150000"/>
              </a:lnSpc>
              <a:spcBef>
                <a:spcPts val="0"/>
              </a:spcBef>
              <a:spcAft>
                <a:spcPts val="0"/>
              </a:spcAft>
              <a:buFont typeface="Arial" panose="020B0604020202020204" pitchFamily="34" charset="0"/>
              <a:buChar char="•"/>
            </a:pPr>
            <a:endParaRPr sz="2000" dirty="0">
              <a:solidFill>
                <a:schemeClr val="dk1"/>
              </a:solidFill>
              <a:latin typeface="Calibri"/>
              <a:ea typeface="Calibri"/>
              <a:cs typeface="Calibri"/>
              <a:sym typeface="Calibri"/>
            </a:endParaRPr>
          </a:p>
          <a:p>
            <a:pPr marL="342900" lvl="0" indent="-342900" algn="l" rtl="0">
              <a:lnSpc>
                <a:spcPct val="150000"/>
              </a:lnSpc>
              <a:spcBef>
                <a:spcPts val="0"/>
              </a:spcBef>
              <a:spcAft>
                <a:spcPts val="0"/>
              </a:spcAft>
              <a:buFont typeface="Arial" panose="020B0604020202020204" pitchFamily="34" charset="0"/>
              <a:buChar char="•"/>
            </a:pPr>
            <a:r>
              <a:rPr lang="en-US" sz="2000" dirty="0">
                <a:solidFill>
                  <a:schemeClr val="dk1"/>
                </a:solidFill>
                <a:latin typeface="Calibri"/>
                <a:ea typeface="Calibri"/>
                <a:cs typeface="Calibri"/>
                <a:sym typeface="Calibri"/>
              </a:rPr>
              <a:t>Random Forest and </a:t>
            </a:r>
            <a:r>
              <a:rPr lang="en-US" sz="2000" dirty="0" err="1">
                <a:solidFill>
                  <a:schemeClr val="dk1"/>
                </a:solidFill>
                <a:latin typeface="Calibri"/>
                <a:ea typeface="Calibri"/>
                <a:cs typeface="Calibri"/>
                <a:sym typeface="Calibri"/>
              </a:rPr>
              <a:t>XGBoost</a:t>
            </a:r>
            <a:r>
              <a:rPr lang="en-US" sz="2000" dirty="0">
                <a:solidFill>
                  <a:schemeClr val="dk1"/>
                </a:solidFill>
                <a:latin typeface="Calibri"/>
                <a:ea typeface="Calibri"/>
                <a:cs typeface="Calibri"/>
                <a:sym typeface="Calibri"/>
              </a:rPr>
              <a:t> ,SGD are widely used in customer purchase prediction</a:t>
            </a:r>
            <a:endParaRPr sz="2000" dirty="0">
              <a:solidFill>
                <a:schemeClr val="dk1"/>
              </a:solidFill>
              <a:latin typeface="Calibri"/>
              <a:ea typeface="Calibri"/>
              <a:cs typeface="Calibri"/>
              <a:sym typeface="Calibri"/>
            </a:endParaRPr>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685800" y="113016"/>
            <a:ext cx="10668000" cy="128290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a:t>Project Framework: CRISP-DM Methodology</a:t>
            </a:r>
            <a:endParaRPr/>
          </a:p>
        </p:txBody>
      </p:sp>
      <p:sp>
        <p:nvSpPr>
          <p:cNvPr id="142" name="Google Shape;142;p4"/>
          <p:cNvSpPr txBox="1"/>
          <p:nvPr/>
        </p:nvSpPr>
        <p:spPr>
          <a:xfrm>
            <a:off x="1399116" y="3136369"/>
            <a:ext cx="1701799" cy="27601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3" name="Google Shape;143;p4"/>
          <p:cNvGrpSpPr/>
          <p:nvPr/>
        </p:nvGrpSpPr>
        <p:grpSpPr>
          <a:xfrm>
            <a:off x="694915" y="3061190"/>
            <a:ext cx="10649768" cy="3488717"/>
            <a:chOff x="9115" y="574978"/>
            <a:chExt cx="10649768" cy="3488717"/>
          </a:xfrm>
        </p:grpSpPr>
        <p:sp>
          <p:nvSpPr>
            <p:cNvPr id="144" name="Google Shape;144;p4"/>
            <p:cNvSpPr/>
            <p:nvPr/>
          </p:nvSpPr>
          <p:spPr>
            <a:xfrm>
              <a:off x="9115" y="574978"/>
              <a:ext cx="1468933" cy="734466"/>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txBox="1"/>
            <p:nvPr/>
          </p:nvSpPr>
          <p:spPr>
            <a:xfrm>
              <a:off x="30627" y="596490"/>
              <a:ext cx="1425909" cy="691442"/>
            </a:xfrm>
            <a:prstGeom prst="rect">
              <a:avLst/>
            </a:prstGeom>
            <a:noFill/>
            <a:ln>
              <a:noFill/>
            </a:ln>
          </p:spPr>
          <p:txBody>
            <a:bodyPr spcFirstLastPara="1" wrap="square" lIns="32375" tIns="21575" rIns="32375" bIns="215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 Business Understanding</a:t>
              </a:r>
              <a:endParaRPr/>
            </a:p>
          </p:txBody>
        </p:sp>
        <p:sp>
          <p:nvSpPr>
            <p:cNvPr id="146" name="Google Shape;146;p4"/>
            <p:cNvSpPr/>
            <p:nvPr/>
          </p:nvSpPr>
          <p:spPr>
            <a:xfrm>
              <a:off x="156009" y="1309445"/>
              <a:ext cx="146893" cy="550850"/>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47" name="Google Shape;147;p4"/>
            <p:cNvSpPr/>
            <p:nvPr/>
          </p:nvSpPr>
          <p:spPr>
            <a:xfrm>
              <a:off x="302902" y="1493062"/>
              <a:ext cx="1175146" cy="734466"/>
            </a:xfrm>
            <a:prstGeom prst="roundRect">
              <a:avLst>
                <a:gd name="adj" fmla="val 10000"/>
              </a:avLst>
            </a:prstGeom>
            <a:solidFill>
              <a:schemeClr val="lt1">
                <a:alpha val="89803"/>
              </a:schemeClr>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p:nvPr/>
          </p:nvSpPr>
          <p:spPr>
            <a:xfrm>
              <a:off x="324414" y="1514574"/>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Understanding problems H&amp;M faces as a business</a:t>
              </a:r>
              <a:endParaRPr sz="900">
                <a:solidFill>
                  <a:schemeClr val="dk1"/>
                </a:solidFill>
                <a:latin typeface="Calibri"/>
                <a:ea typeface="Calibri"/>
                <a:cs typeface="Calibri"/>
                <a:sym typeface="Calibri"/>
              </a:endParaRPr>
            </a:p>
          </p:txBody>
        </p:sp>
        <p:sp>
          <p:nvSpPr>
            <p:cNvPr id="149" name="Google Shape;149;p4"/>
            <p:cNvSpPr/>
            <p:nvPr/>
          </p:nvSpPr>
          <p:spPr>
            <a:xfrm>
              <a:off x="156009" y="1309445"/>
              <a:ext cx="146893" cy="1468933"/>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50" name="Google Shape;150;p4"/>
            <p:cNvSpPr/>
            <p:nvPr/>
          </p:nvSpPr>
          <p:spPr>
            <a:xfrm>
              <a:off x="302902" y="2411145"/>
              <a:ext cx="1175146" cy="734466"/>
            </a:xfrm>
            <a:prstGeom prst="roundRect">
              <a:avLst>
                <a:gd name="adj" fmla="val 10000"/>
              </a:avLst>
            </a:prstGeom>
            <a:solidFill>
              <a:schemeClr val="lt1">
                <a:alpha val="89803"/>
              </a:schemeClr>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324414" y="2432657"/>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Searching for optimum solutions that benefits retail industry.</a:t>
              </a:r>
              <a:endParaRPr sz="900">
                <a:solidFill>
                  <a:schemeClr val="dk1"/>
                </a:solidFill>
                <a:latin typeface="Calibri"/>
                <a:ea typeface="Calibri"/>
                <a:cs typeface="Calibri"/>
                <a:sym typeface="Calibri"/>
              </a:endParaRPr>
            </a:p>
          </p:txBody>
        </p:sp>
        <p:sp>
          <p:nvSpPr>
            <p:cNvPr id="152" name="Google Shape;152;p4"/>
            <p:cNvSpPr/>
            <p:nvPr/>
          </p:nvSpPr>
          <p:spPr>
            <a:xfrm>
              <a:off x="156009" y="1309445"/>
              <a:ext cx="146893" cy="2387017"/>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53" name="Google Shape;153;p4"/>
            <p:cNvSpPr/>
            <p:nvPr/>
          </p:nvSpPr>
          <p:spPr>
            <a:xfrm>
              <a:off x="302902" y="3329229"/>
              <a:ext cx="1175146" cy="734466"/>
            </a:xfrm>
            <a:prstGeom prst="roundRect">
              <a:avLst>
                <a:gd name="adj" fmla="val 10000"/>
              </a:avLst>
            </a:prstGeom>
            <a:solidFill>
              <a:schemeClr val="lt1">
                <a:alpha val="89803"/>
              </a:schemeClr>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txBox="1"/>
            <p:nvPr/>
          </p:nvSpPr>
          <p:spPr>
            <a:xfrm>
              <a:off x="324414" y="3350741"/>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Defining the problem to be solved</a:t>
              </a:r>
              <a:endParaRPr/>
            </a:p>
          </p:txBody>
        </p:sp>
        <p:sp>
          <p:nvSpPr>
            <p:cNvPr id="155" name="Google Shape;155;p4"/>
            <p:cNvSpPr/>
            <p:nvPr/>
          </p:nvSpPr>
          <p:spPr>
            <a:xfrm>
              <a:off x="1845282" y="574978"/>
              <a:ext cx="1468933" cy="734466"/>
            </a:xfrm>
            <a:prstGeom prst="roundRect">
              <a:avLst>
                <a:gd name="adj" fmla="val 10000"/>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txBox="1"/>
            <p:nvPr/>
          </p:nvSpPr>
          <p:spPr>
            <a:xfrm>
              <a:off x="1866794" y="596490"/>
              <a:ext cx="1425909" cy="691442"/>
            </a:xfrm>
            <a:prstGeom prst="rect">
              <a:avLst/>
            </a:prstGeom>
            <a:noFill/>
            <a:ln>
              <a:noFill/>
            </a:ln>
          </p:spPr>
          <p:txBody>
            <a:bodyPr spcFirstLastPara="1" wrap="square" lIns="32375" tIns="21575" rIns="32375" bIns="215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Data Understanding</a:t>
              </a:r>
              <a:endParaRPr/>
            </a:p>
          </p:txBody>
        </p:sp>
        <p:sp>
          <p:nvSpPr>
            <p:cNvPr id="157" name="Google Shape;157;p4"/>
            <p:cNvSpPr/>
            <p:nvPr/>
          </p:nvSpPr>
          <p:spPr>
            <a:xfrm>
              <a:off x="1992176" y="1309445"/>
              <a:ext cx="146893" cy="550850"/>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58" name="Google Shape;158;p4"/>
            <p:cNvSpPr/>
            <p:nvPr/>
          </p:nvSpPr>
          <p:spPr>
            <a:xfrm>
              <a:off x="2139069" y="1493062"/>
              <a:ext cx="1175146" cy="734466"/>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p:nvPr/>
          </p:nvSpPr>
          <p:spPr>
            <a:xfrm>
              <a:off x="2160581" y="1514574"/>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Exploring customer, products and transaction data</a:t>
              </a:r>
              <a:endParaRPr sz="900">
                <a:solidFill>
                  <a:schemeClr val="dk1"/>
                </a:solidFill>
                <a:latin typeface="Calibri"/>
                <a:ea typeface="Calibri"/>
                <a:cs typeface="Calibri"/>
                <a:sym typeface="Calibri"/>
              </a:endParaRPr>
            </a:p>
          </p:txBody>
        </p:sp>
        <p:sp>
          <p:nvSpPr>
            <p:cNvPr id="160" name="Google Shape;160;p4"/>
            <p:cNvSpPr/>
            <p:nvPr/>
          </p:nvSpPr>
          <p:spPr>
            <a:xfrm>
              <a:off x="1992176" y="1309445"/>
              <a:ext cx="146893" cy="1468933"/>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61" name="Google Shape;161;p4"/>
            <p:cNvSpPr/>
            <p:nvPr/>
          </p:nvSpPr>
          <p:spPr>
            <a:xfrm>
              <a:off x="2139069" y="2411145"/>
              <a:ext cx="1175146" cy="734466"/>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txBox="1"/>
            <p:nvPr/>
          </p:nvSpPr>
          <p:spPr>
            <a:xfrm>
              <a:off x="2160581" y="2432657"/>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Analyzing quality of data collected. </a:t>
              </a:r>
              <a:endParaRPr sz="900">
                <a:solidFill>
                  <a:schemeClr val="dk1"/>
                </a:solidFill>
                <a:latin typeface="Calibri"/>
                <a:ea typeface="Calibri"/>
                <a:cs typeface="Calibri"/>
                <a:sym typeface="Calibri"/>
              </a:endParaRPr>
            </a:p>
          </p:txBody>
        </p:sp>
        <p:sp>
          <p:nvSpPr>
            <p:cNvPr id="163" name="Google Shape;163;p4"/>
            <p:cNvSpPr/>
            <p:nvPr/>
          </p:nvSpPr>
          <p:spPr>
            <a:xfrm>
              <a:off x="3681449" y="574978"/>
              <a:ext cx="1468933" cy="734466"/>
            </a:xfrm>
            <a:prstGeom prst="roundRect">
              <a:avLst>
                <a:gd name="adj" fmla="val 10000"/>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txBox="1"/>
            <p:nvPr/>
          </p:nvSpPr>
          <p:spPr>
            <a:xfrm>
              <a:off x="3702961" y="596490"/>
              <a:ext cx="1425909" cy="691442"/>
            </a:xfrm>
            <a:prstGeom prst="rect">
              <a:avLst/>
            </a:prstGeom>
            <a:noFill/>
            <a:ln>
              <a:noFill/>
            </a:ln>
          </p:spPr>
          <p:txBody>
            <a:bodyPr spcFirstLastPara="1" wrap="square" lIns="32375" tIns="21575" rIns="32375" bIns="215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Data Preparation</a:t>
              </a:r>
              <a:endParaRPr/>
            </a:p>
          </p:txBody>
        </p:sp>
        <p:sp>
          <p:nvSpPr>
            <p:cNvPr id="165" name="Google Shape;165;p4"/>
            <p:cNvSpPr/>
            <p:nvPr/>
          </p:nvSpPr>
          <p:spPr>
            <a:xfrm>
              <a:off x="3828343" y="1309445"/>
              <a:ext cx="146893" cy="550850"/>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66" name="Google Shape;166;p4"/>
            <p:cNvSpPr/>
            <p:nvPr/>
          </p:nvSpPr>
          <p:spPr>
            <a:xfrm>
              <a:off x="3975236" y="1493062"/>
              <a:ext cx="1175146" cy="734466"/>
            </a:xfrm>
            <a:prstGeom prst="roundRect">
              <a:avLst>
                <a:gd name="adj" fmla="val 10000"/>
              </a:avLst>
            </a:prstGeom>
            <a:solidFill>
              <a:schemeClr val="lt1">
                <a:alpha val="89803"/>
              </a:schemeClr>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txBox="1"/>
            <p:nvPr/>
          </p:nvSpPr>
          <p:spPr>
            <a:xfrm>
              <a:off x="3996748" y="1514574"/>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Organizing and finding patterns and relations between different entities. </a:t>
              </a:r>
              <a:endParaRPr sz="900">
                <a:solidFill>
                  <a:schemeClr val="dk1"/>
                </a:solidFill>
                <a:latin typeface="Calibri"/>
                <a:ea typeface="Calibri"/>
                <a:cs typeface="Calibri"/>
                <a:sym typeface="Calibri"/>
              </a:endParaRPr>
            </a:p>
          </p:txBody>
        </p:sp>
        <p:sp>
          <p:nvSpPr>
            <p:cNvPr id="168" name="Google Shape;168;p4"/>
            <p:cNvSpPr/>
            <p:nvPr/>
          </p:nvSpPr>
          <p:spPr>
            <a:xfrm>
              <a:off x="3828343" y="1309445"/>
              <a:ext cx="146893" cy="1468933"/>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69" name="Google Shape;169;p4"/>
            <p:cNvSpPr/>
            <p:nvPr/>
          </p:nvSpPr>
          <p:spPr>
            <a:xfrm>
              <a:off x="3975236" y="2411145"/>
              <a:ext cx="1175146" cy="734466"/>
            </a:xfrm>
            <a:prstGeom prst="roundRect">
              <a:avLst>
                <a:gd name="adj" fmla="val 10000"/>
              </a:avLst>
            </a:prstGeom>
            <a:solidFill>
              <a:schemeClr val="lt1">
                <a:alpha val="89803"/>
              </a:schemeClr>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txBox="1"/>
            <p:nvPr/>
          </p:nvSpPr>
          <p:spPr>
            <a:xfrm>
              <a:off x="3996748" y="2432657"/>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Extracting the required data columns for the retail problem to be solved. </a:t>
              </a:r>
              <a:endParaRPr/>
            </a:p>
          </p:txBody>
        </p:sp>
        <p:sp>
          <p:nvSpPr>
            <p:cNvPr id="171" name="Google Shape;171;p4"/>
            <p:cNvSpPr/>
            <p:nvPr/>
          </p:nvSpPr>
          <p:spPr>
            <a:xfrm>
              <a:off x="3828343" y="1309445"/>
              <a:ext cx="146893" cy="2387017"/>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72" name="Google Shape;172;p4"/>
            <p:cNvSpPr/>
            <p:nvPr/>
          </p:nvSpPr>
          <p:spPr>
            <a:xfrm>
              <a:off x="3975236" y="3329229"/>
              <a:ext cx="1175146" cy="734466"/>
            </a:xfrm>
            <a:prstGeom prst="roundRect">
              <a:avLst>
                <a:gd name="adj" fmla="val 10000"/>
              </a:avLst>
            </a:prstGeom>
            <a:solidFill>
              <a:schemeClr val="lt1">
                <a:alpha val="89803"/>
              </a:schemeClr>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txBox="1"/>
            <p:nvPr/>
          </p:nvSpPr>
          <p:spPr>
            <a:xfrm>
              <a:off x="3996748" y="3350741"/>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Analyzing distribution and correlations between descriptive and target features.</a:t>
              </a:r>
              <a:endParaRPr/>
            </a:p>
          </p:txBody>
        </p:sp>
        <p:sp>
          <p:nvSpPr>
            <p:cNvPr id="174" name="Google Shape;174;p4"/>
            <p:cNvSpPr/>
            <p:nvPr/>
          </p:nvSpPr>
          <p:spPr>
            <a:xfrm>
              <a:off x="5517616" y="574978"/>
              <a:ext cx="1468933" cy="734466"/>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txBox="1"/>
            <p:nvPr/>
          </p:nvSpPr>
          <p:spPr>
            <a:xfrm>
              <a:off x="5539128" y="596490"/>
              <a:ext cx="1425909" cy="691442"/>
            </a:xfrm>
            <a:prstGeom prst="rect">
              <a:avLst/>
            </a:prstGeom>
            <a:noFill/>
            <a:ln>
              <a:noFill/>
            </a:ln>
          </p:spPr>
          <p:txBody>
            <a:bodyPr spcFirstLastPara="1" wrap="square" lIns="32375" tIns="21575" rIns="32375" bIns="215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Modelling</a:t>
              </a:r>
              <a:endParaRPr/>
            </a:p>
          </p:txBody>
        </p:sp>
        <p:sp>
          <p:nvSpPr>
            <p:cNvPr id="176" name="Google Shape;176;p4"/>
            <p:cNvSpPr/>
            <p:nvPr/>
          </p:nvSpPr>
          <p:spPr>
            <a:xfrm>
              <a:off x="5664510" y="1309445"/>
              <a:ext cx="146893" cy="550850"/>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77" name="Google Shape;177;p4"/>
            <p:cNvSpPr/>
            <p:nvPr/>
          </p:nvSpPr>
          <p:spPr>
            <a:xfrm>
              <a:off x="5811403" y="1493062"/>
              <a:ext cx="1175146" cy="734466"/>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txBox="1"/>
            <p:nvPr/>
          </p:nvSpPr>
          <p:spPr>
            <a:xfrm>
              <a:off x="5832915" y="1514574"/>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Selecting the modelling technique to be deployed</a:t>
              </a:r>
              <a:endParaRPr/>
            </a:p>
          </p:txBody>
        </p:sp>
        <p:sp>
          <p:nvSpPr>
            <p:cNvPr id="179" name="Google Shape;179;p4"/>
            <p:cNvSpPr/>
            <p:nvPr/>
          </p:nvSpPr>
          <p:spPr>
            <a:xfrm>
              <a:off x="5664510" y="1309445"/>
              <a:ext cx="146893" cy="1468933"/>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80" name="Google Shape;180;p4"/>
            <p:cNvSpPr/>
            <p:nvPr/>
          </p:nvSpPr>
          <p:spPr>
            <a:xfrm>
              <a:off x="5811403" y="2411145"/>
              <a:ext cx="1175146" cy="734466"/>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txBox="1"/>
            <p:nvPr/>
          </p:nvSpPr>
          <p:spPr>
            <a:xfrm>
              <a:off x="5832915" y="2432657"/>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Preparing the data to run the model and see results</a:t>
              </a:r>
              <a:endParaRPr/>
            </a:p>
          </p:txBody>
        </p:sp>
        <p:sp>
          <p:nvSpPr>
            <p:cNvPr id="182" name="Google Shape;182;p4"/>
            <p:cNvSpPr/>
            <p:nvPr/>
          </p:nvSpPr>
          <p:spPr>
            <a:xfrm>
              <a:off x="5664510" y="1309445"/>
              <a:ext cx="146893" cy="2387017"/>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83" name="Google Shape;183;p4"/>
            <p:cNvSpPr/>
            <p:nvPr/>
          </p:nvSpPr>
          <p:spPr>
            <a:xfrm>
              <a:off x="5811403" y="3329229"/>
              <a:ext cx="1175146" cy="734466"/>
            </a:xfrm>
            <a:prstGeom prst="roundRect">
              <a:avLst>
                <a:gd name="adj" fmla="val 10000"/>
              </a:avLst>
            </a:prstGeom>
            <a:solidFill>
              <a:schemeClr val="lt1">
                <a:alpha val="89803"/>
              </a:schemeClr>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txBox="1"/>
            <p:nvPr/>
          </p:nvSpPr>
          <p:spPr>
            <a:xfrm>
              <a:off x="5832915" y="3350741"/>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Assessing different model implementations.</a:t>
              </a:r>
              <a:endParaRPr/>
            </a:p>
          </p:txBody>
        </p:sp>
        <p:sp>
          <p:nvSpPr>
            <p:cNvPr id="185" name="Google Shape;185;p4"/>
            <p:cNvSpPr/>
            <p:nvPr/>
          </p:nvSpPr>
          <p:spPr>
            <a:xfrm>
              <a:off x="7353783" y="574978"/>
              <a:ext cx="1468933" cy="734466"/>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txBox="1"/>
            <p:nvPr/>
          </p:nvSpPr>
          <p:spPr>
            <a:xfrm>
              <a:off x="7375295" y="596490"/>
              <a:ext cx="1425909" cy="691442"/>
            </a:xfrm>
            <a:prstGeom prst="rect">
              <a:avLst/>
            </a:prstGeom>
            <a:noFill/>
            <a:ln>
              <a:noFill/>
            </a:ln>
          </p:spPr>
          <p:txBody>
            <a:bodyPr spcFirstLastPara="1" wrap="square" lIns="32375" tIns="21575" rIns="32375" bIns="215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Evaluation</a:t>
              </a:r>
              <a:endParaRPr/>
            </a:p>
          </p:txBody>
        </p:sp>
        <p:sp>
          <p:nvSpPr>
            <p:cNvPr id="187" name="Google Shape;187;p4"/>
            <p:cNvSpPr/>
            <p:nvPr/>
          </p:nvSpPr>
          <p:spPr>
            <a:xfrm>
              <a:off x="7500677" y="1309445"/>
              <a:ext cx="146893" cy="550850"/>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88" name="Google Shape;188;p4"/>
            <p:cNvSpPr/>
            <p:nvPr/>
          </p:nvSpPr>
          <p:spPr>
            <a:xfrm>
              <a:off x="7647570" y="1493062"/>
              <a:ext cx="1175146" cy="734466"/>
            </a:xfrm>
            <a:prstGeom prst="roundRect">
              <a:avLst>
                <a:gd name="adj" fmla="val 10000"/>
              </a:avLst>
            </a:prstGeom>
            <a:solidFill>
              <a:schemeClr val="lt1">
                <a:alpha val="89803"/>
              </a:schemeClr>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txBox="1"/>
            <p:nvPr/>
          </p:nvSpPr>
          <p:spPr>
            <a:xfrm>
              <a:off x="7669082" y="1514574"/>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Generating and analyzing the results obtained by each model.</a:t>
              </a:r>
              <a:endParaRPr/>
            </a:p>
          </p:txBody>
        </p:sp>
        <p:sp>
          <p:nvSpPr>
            <p:cNvPr id="190" name="Google Shape;190;p4"/>
            <p:cNvSpPr/>
            <p:nvPr/>
          </p:nvSpPr>
          <p:spPr>
            <a:xfrm>
              <a:off x="7500677" y="1309445"/>
              <a:ext cx="146893" cy="1468933"/>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91" name="Google Shape;191;p4"/>
            <p:cNvSpPr/>
            <p:nvPr/>
          </p:nvSpPr>
          <p:spPr>
            <a:xfrm>
              <a:off x="7647570" y="2411145"/>
              <a:ext cx="1175146" cy="734466"/>
            </a:xfrm>
            <a:prstGeom prst="roundRect">
              <a:avLst>
                <a:gd name="adj" fmla="val 10000"/>
              </a:avLst>
            </a:prstGeom>
            <a:solidFill>
              <a:schemeClr val="lt1">
                <a:alpha val="89803"/>
              </a:schemeClr>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txBox="1"/>
            <p:nvPr/>
          </p:nvSpPr>
          <p:spPr>
            <a:xfrm>
              <a:off x="7669082" y="2432657"/>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Reviewing the modelling process. </a:t>
              </a:r>
              <a:endParaRPr/>
            </a:p>
          </p:txBody>
        </p:sp>
        <p:sp>
          <p:nvSpPr>
            <p:cNvPr id="193" name="Google Shape;193;p4"/>
            <p:cNvSpPr/>
            <p:nvPr/>
          </p:nvSpPr>
          <p:spPr>
            <a:xfrm>
              <a:off x="9189950" y="574978"/>
              <a:ext cx="1468933" cy="734466"/>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txBox="1"/>
            <p:nvPr/>
          </p:nvSpPr>
          <p:spPr>
            <a:xfrm>
              <a:off x="9211462" y="596490"/>
              <a:ext cx="1425909" cy="691442"/>
            </a:xfrm>
            <a:prstGeom prst="rect">
              <a:avLst/>
            </a:prstGeom>
            <a:noFill/>
            <a:ln>
              <a:noFill/>
            </a:ln>
          </p:spPr>
          <p:txBody>
            <a:bodyPr spcFirstLastPara="1" wrap="square" lIns="32375" tIns="21575" rIns="32375" bIns="21575"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Deployment</a:t>
              </a:r>
              <a:endParaRPr/>
            </a:p>
          </p:txBody>
        </p:sp>
        <p:sp>
          <p:nvSpPr>
            <p:cNvPr id="195" name="Google Shape;195;p4"/>
            <p:cNvSpPr/>
            <p:nvPr/>
          </p:nvSpPr>
          <p:spPr>
            <a:xfrm>
              <a:off x="9336844" y="1309445"/>
              <a:ext cx="146893" cy="550850"/>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2"/>
              </a:solidFill>
              <a:prstDash val="solid"/>
              <a:miter lim="800000"/>
              <a:headEnd type="none" w="sm" len="sm"/>
              <a:tailEnd type="none" w="sm" len="sm"/>
            </a:ln>
          </p:spPr>
        </p:sp>
        <p:sp>
          <p:nvSpPr>
            <p:cNvPr id="196" name="Google Shape;196;p4"/>
            <p:cNvSpPr/>
            <p:nvPr/>
          </p:nvSpPr>
          <p:spPr>
            <a:xfrm>
              <a:off x="9483737" y="1493062"/>
              <a:ext cx="1175146" cy="734466"/>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txBox="1"/>
            <p:nvPr/>
          </p:nvSpPr>
          <p:spPr>
            <a:xfrm>
              <a:off x="9505249" y="1514574"/>
              <a:ext cx="1132122" cy="691442"/>
            </a:xfrm>
            <a:prstGeom prst="rect">
              <a:avLst/>
            </a:prstGeom>
            <a:noFill/>
            <a:ln>
              <a:noFill/>
            </a:ln>
          </p:spPr>
          <p:txBody>
            <a:bodyPr spcFirstLastPara="1" wrap="square" lIns="17125" tIns="11425" rIns="17125" bIns="11425" anchor="ctr" anchorCtr="0">
              <a:noAutofit/>
            </a:bodyPr>
            <a:lstStyle/>
            <a:p>
              <a:pPr marL="0" marR="0" lvl="0" indent="0" algn="ctr" rtl="0">
                <a:lnSpc>
                  <a:spcPct val="90000"/>
                </a:lnSpc>
                <a:spcBef>
                  <a:spcPts val="0"/>
                </a:spcBef>
                <a:spcAft>
                  <a:spcPts val="0"/>
                </a:spcAft>
                <a:buClr>
                  <a:schemeClr val="dk1"/>
                </a:buClr>
                <a:buSzPts val="900"/>
                <a:buFont typeface="Calibri"/>
                <a:buNone/>
              </a:pPr>
              <a:r>
                <a:rPr lang="en-US" sz="900">
                  <a:solidFill>
                    <a:schemeClr val="dk1"/>
                  </a:solidFill>
                  <a:latin typeface="Calibri"/>
                  <a:ea typeface="Calibri"/>
                  <a:cs typeface="Calibri"/>
                  <a:sym typeface="Calibri"/>
                </a:rPr>
                <a:t>Choosing the best fit model. </a:t>
              </a:r>
              <a:endParaRPr sz="900">
                <a:solidFill>
                  <a:schemeClr val="dk1"/>
                </a:solidFill>
                <a:latin typeface="Calibri"/>
                <a:ea typeface="Calibri"/>
                <a:cs typeface="Calibri"/>
                <a:sym typeface="Calibri"/>
              </a:endParaRPr>
            </a:p>
            <a:p>
              <a:pPr marL="0" marR="0" lvl="0" indent="0" algn="ctr" rtl="0">
                <a:lnSpc>
                  <a:spcPct val="90000"/>
                </a:lnSpc>
                <a:spcBef>
                  <a:spcPts val="315"/>
                </a:spcBef>
                <a:spcAft>
                  <a:spcPts val="0"/>
                </a:spcAft>
                <a:buClr>
                  <a:schemeClr val="dk1"/>
                </a:buClr>
                <a:buSzPts val="900"/>
                <a:buFont typeface="Calibri"/>
                <a:buNone/>
              </a:pPr>
              <a:endParaRPr sz="900">
                <a:solidFill>
                  <a:schemeClr val="dk1"/>
                </a:solidFill>
                <a:latin typeface="Calibri"/>
                <a:ea typeface="Calibri"/>
                <a:cs typeface="Calibri"/>
                <a:sym typeface="Calibri"/>
              </a:endParaRPr>
            </a:p>
          </p:txBody>
        </p:sp>
      </p:grpSp>
      <p:sp>
        <p:nvSpPr>
          <p:cNvPr id="198" name="Google Shape;198;p4"/>
          <p:cNvSpPr/>
          <p:nvPr/>
        </p:nvSpPr>
        <p:spPr>
          <a:xfrm>
            <a:off x="4235823" y="1395926"/>
            <a:ext cx="3294529" cy="833718"/>
          </a:xfrm>
          <a:prstGeom prst="roundRect">
            <a:avLst>
              <a:gd name="adj" fmla="val 16667"/>
            </a:avLst>
          </a:prstGeom>
          <a:solidFill>
            <a:srgbClr val="7F7F7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Product Demand Forecasting</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And</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Prediction of purchase Behavior</a:t>
            </a:r>
            <a:endParaRPr/>
          </a:p>
        </p:txBody>
      </p:sp>
      <p:cxnSp>
        <p:nvCxnSpPr>
          <p:cNvPr id="199" name="Google Shape;199;p4"/>
          <p:cNvCxnSpPr>
            <a:stCxn id="198" idx="2"/>
          </p:cNvCxnSpPr>
          <p:nvPr/>
        </p:nvCxnSpPr>
        <p:spPr>
          <a:xfrm>
            <a:off x="5883088" y="2229644"/>
            <a:ext cx="6600" cy="486600"/>
          </a:xfrm>
          <a:prstGeom prst="straightConnector1">
            <a:avLst/>
          </a:prstGeom>
          <a:noFill/>
          <a:ln w="9525" cap="flat" cmpd="sng">
            <a:solidFill>
              <a:schemeClr val="dk1"/>
            </a:solidFill>
            <a:prstDash val="solid"/>
            <a:miter lim="800000"/>
            <a:headEnd type="none" w="sm" len="sm"/>
            <a:tailEnd type="triangle" w="med" len="med"/>
          </a:ln>
        </p:spPr>
      </p:cxnSp>
      <p:cxnSp>
        <p:nvCxnSpPr>
          <p:cNvPr id="200" name="Google Shape;200;p4"/>
          <p:cNvCxnSpPr/>
          <p:nvPr/>
        </p:nvCxnSpPr>
        <p:spPr>
          <a:xfrm>
            <a:off x="1399116" y="2716306"/>
            <a:ext cx="9277849" cy="0"/>
          </a:xfrm>
          <a:prstGeom prst="straightConnector1">
            <a:avLst/>
          </a:prstGeom>
          <a:noFill/>
          <a:ln w="9525" cap="flat" cmpd="sng">
            <a:solidFill>
              <a:schemeClr val="dk1"/>
            </a:solidFill>
            <a:prstDash val="solid"/>
            <a:miter lim="800000"/>
            <a:headEnd type="none" w="sm" len="sm"/>
            <a:tailEnd type="none" w="sm" len="sm"/>
          </a:ln>
        </p:spPr>
      </p:cxnSp>
      <p:cxnSp>
        <p:nvCxnSpPr>
          <p:cNvPr id="201" name="Google Shape;201;p4"/>
          <p:cNvCxnSpPr/>
          <p:nvPr/>
        </p:nvCxnSpPr>
        <p:spPr>
          <a:xfrm>
            <a:off x="1399116" y="2716306"/>
            <a:ext cx="0" cy="322729"/>
          </a:xfrm>
          <a:prstGeom prst="straightConnector1">
            <a:avLst/>
          </a:prstGeom>
          <a:noFill/>
          <a:ln w="9525" cap="flat" cmpd="sng">
            <a:solidFill>
              <a:schemeClr val="dk1"/>
            </a:solidFill>
            <a:prstDash val="solid"/>
            <a:miter lim="800000"/>
            <a:headEnd type="none" w="sm" len="sm"/>
            <a:tailEnd type="triangle" w="med" len="med"/>
          </a:ln>
        </p:spPr>
      </p:cxnSp>
      <p:cxnSp>
        <p:nvCxnSpPr>
          <p:cNvPr id="202" name="Google Shape;202;p4"/>
          <p:cNvCxnSpPr/>
          <p:nvPr/>
        </p:nvCxnSpPr>
        <p:spPr>
          <a:xfrm>
            <a:off x="3299633" y="2716306"/>
            <a:ext cx="0" cy="322729"/>
          </a:xfrm>
          <a:prstGeom prst="straightConnector1">
            <a:avLst/>
          </a:prstGeom>
          <a:noFill/>
          <a:ln w="9525" cap="flat" cmpd="sng">
            <a:solidFill>
              <a:schemeClr val="dk1"/>
            </a:solidFill>
            <a:prstDash val="solid"/>
            <a:miter lim="800000"/>
            <a:headEnd type="none" w="sm" len="sm"/>
            <a:tailEnd type="triangle" w="med" len="med"/>
          </a:ln>
        </p:spPr>
      </p:cxnSp>
      <p:cxnSp>
        <p:nvCxnSpPr>
          <p:cNvPr id="203" name="Google Shape;203;p4"/>
          <p:cNvCxnSpPr/>
          <p:nvPr/>
        </p:nvCxnSpPr>
        <p:spPr>
          <a:xfrm>
            <a:off x="5164293" y="2716306"/>
            <a:ext cx="0" cy="322729"/>
          </a:xfrm>
          <a:prstGeom prst="straightConnector1">
            <a:avLst/>
          </a:prstGeom>
          <a:noFill/>
          <a:ln w="9525" cap="flat" cmpd="sng">
            <a:solidFill>
              <a:schemeClr val="dk1"/>
            </a:solidFill>
            <a:prstDash val="solid"/>
            <a:miter lim="800000"/>
            <a:headEnd type="none" w="sm" len="sm"/>
            <a:tailEnd type="triangle" w="med" len="med"/>
          </a:ln>
        </p:spPr>
      </p:cxnSp>
      <p:cxnSp>
        <p:nvCxnSpPr>
          <p:cNvPr id="204" name="Google Shape;204;p4"/>
          <p:cNvCxnSpPr/>
          <p:nvPr/>
        </p:nvCxnSpPr>
        <p:spPr>
          <a:xfrm>
            <a:off x="7046881" y="2716306"/>
            <a:ext cx="0" cy="322729"/>
          </a:xfrm>
          <a:prstGeom prst="straightConnector1">
            <a:avLst/>
          </a:prstGeom>
          <a:noFill/>
          <a:ln w="9525" cap="flat" cmpd="sng">
            <a:solidFill>
              <a:schemeClr val="dk1"/>
            </a:solidFill>
            <a:prstDash val="solid"/>
            <a:miter lim="800000"/>
            <a:headEnd type="none" w="sm" len="sm"/>
            <a:tailEnd type="triangle" w="med" len="med"/>
          </a:ln>
        </p:spPr>
      </p:cxnSp>
      <p:cxnSp>
        <p:nvCxnSpPr>
          <p:cNvPr id="205" name="Google Shape;205;p4"/>
          <p:cNvCxnSpPr/>
          <p:nvPr/>
        </p:nvCxnSpPr>
        <p:spPr>
          <a:xfrm>
            <a:off x="8759139" y="2716306"/>
            <a:ext cx="0" cy="322729"/>
          </a:xfrm>
          <a:prstGeom prst="straightConnector1">
            <a:avLst/>
          </a:prstGeom>
          <a:noFill/>
          <a:ln w="9525" cap="flat" cmpd="sng">
            <a:solidFill>
              <a:schemeClr val="dk1"/>
            </a:solidFill>
            <a:prstDash val="solid"/>
            <a:miter lim="800000"/>
            <a:headEnd type="none" w="sm" len="sm"/>
            <a:tailEnd type="triangle" w="med" len="med"/>
          </a:ln>
        </p:spPr>
      </p:cxnSp>
      <p:cxnSp>
        <p:nvCxnSpPr>
          <p:cNvPr id="206" name="Google Shape;206;p4"/>
          <p:cNvCxnSpPr/>
          <p:nvPr/>
        </p:nvCxnSpPr>
        <p:spPr>
          <a:xfrm>
            <a:off x="10676965" y="2716306"/>
            <a:ext cx="0" cy="322729"/>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
        <p:nvSpPr>
          <p:cNvPr id="211" name="Google Shape;211;p5"/>
          <p:cNvSpPr/>
          <p:nvPr/>
        </p:nvSpPr>
        <p:spPr>
          <a:xfrm>
            <a:off x="336883" y="321176"/>
            <a:ext cx="5759117" cy="5896743"/>
          </a:xfrm>
          <a:prstGeom prst="rect">
            <a:avLst/>
          </a:prstGeom>
          <a:solidFill>
            <a:schemeClr val="dk1">
              <a:alpha val="14901"/>
            </a:schemeClr>
          </a:solidFill>
          <a:ln w="127000" cap="sq" cmpd="thinThick">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5"/>
          <p:cNvSpPr txBox="1">
            <a:spLocks noGrp="1"/>
          </p:cNvSpPr>
          <p:nvPr>
            <p:ph type="title"/>
          </p:nvPr>
        </p:nvSpPr>
        <p:spPr>
          <a:xfrm>
            <a:off x="1895815" y="427519"/>
            <a:ext cx="4911826" cy="13449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Dataset</a:t>
            </a:r>
            <a:endParaRPr/>
          </a:p>
        </p:txBody>
      </p:sp>
      <p:sp>
        <p:nvSpPr>
          <p:cNvPr id="213" name="Google Shape;213;p5"/>
          <p:cNvSpPr txBox="1">
            <a:spLocks noGrp="1"/>
          </p:cNvSpPr>
          <p:nvPr>
            <p:ph type="body" idx="1"/>
          </p:nvPr>
        </p:nvSpPr>
        <p:spPr>
          <a:xfrm>
            <a:off x="336882" y="1600200"/>
            <a:ext cx="5932397" cy="4477871"/>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60000"/>
              </a:lnSpc>
              <a:spcBef>
                <a:spcPts val="0"/>
              </a:spcBef>
              <a:spcAft>
                <a:spcPts val="0"/>
              </a:spcAft>
              <a:buClr>
                <a:schemeClr val="dk1"/>
              </a:buClr>
              <a:buSzPct val="100000"/>
              <a:buChar char="•"/>
            </a:pPr>
            <a:r>
              <a:rPr lang="en-US" sz="2200"/>
              <a:t>Purchase history of 13,71,980 customers across the time span of 2 years provided by H&amp;M </a:t>
            </a:r>
            <a:endParaRPr/>
          </a:p>
          <a:p>
            <a:pPr marL="228600" lvl="0" indent="-228600" algn="l" rtl="0">
              <a:lnSpc>
                <a:spcPct val="160000"/>
              </a:lnSpc>
              <a:spcBef>
                <a:spcPts val="1000"/>
              </a:spcBef>
              <a:spcAft>
                <a:spcPts val="0"/>
              </a:spcAft>
              <a:buClr>
                <a:schemeClr val="dk1"/>
              </a:buClr>
              <a:buSzPct val="100000"/>
              <a:buChar char="•"/>
            </a:pPr>
            <a:r>
              <a:rPr lang="en-US" sz="2200"/>
              <a:t>H&amp;M Dataset taken from Kaggle competition</a:t>
            </a:r>
            <a:endParaRPr/>
          </a:p>
          <a:p>
            <a:pPr marL="0" lvl="0" indent="0" algn="l" rtl="0">
              <a:lnSpc>
                <a:spcPct val="160000"/>
              </a:lnSpc>
              <a:spcBef>
                <a:spcPts val="1000"/>
              </a:spcBef>
              <a:spcAft>
                <a:spcPts val="0"/>
              </a:spcAft>
              <a:buClr>
                <a:schemeClr val="dk1"/>
              </a:buClr>
              <a:buSzPct val="100000"/>
              <a:buNone/>
            </a:pPr>
            <a:endParaRPr sz="2200"/>
          </a:p>
          <a:p>
            <a:pPr marL="0" lvl="0" indent="0" algn="l" rtl="0">
              <a:lnSpc>
                <a:spcPct val="160000"/>
              </a:lnSpc>
              <a:spcBef>
                <a:spcPts val="1000"/>
              </a:spcBef>
              <a:spcAft>
                <a:spcPts val="0"/>
              </a:spcAft>
              <a:buClr>
                <a:schemeClr val="dk1"/>
              </a:buClr>
              <a:buSzPct val="100000"/>
              <a:buNone/>
            </a:pPr>
            <a:r>
              <a:rPr lang="en-US" sz="2200"/>
              <a:t>3 Tables</a:t>
            </a:r>
            <a:endParaRPr/>
          </a:p>
          <a:p>
            <a:pPr marL="228600" lvl="0" indent="-228600" algn="l" rtl="0">
              <a:lnSpc>
                <a:spcPct val="160000"/>
              </a:lnSpc>
              <a:spcBef>
                <a:spcPts val="1000"/>
              </a:spcBef>
              <a:spcAft>
                <a:spcPts val="0"/>
              </a:spcAft>
              <a:buClr>
                <a:schemeClr val="dk1"/>
              </a:buClr>
              <a:buSzPct val="100000"/>
              <a:buChar char="•"/>
            </a:pPr>
            <a:r>
              <a:rPr lang="en-US" sz="2200"/>
              <a:t>Articles : 0.1M rows, 25 columns</a:t>
            </a:r>
            <a:endParaRPr sz="2200" b="0"/>
          </a:p>
          <a:p>
            <a:pPr marL="228600" lvl="0" indent="-228600" algn="l" rtl="0">
              <a:lnSpc>
                <a:spcPct val="160000"/>
              </a:lnSpc>
              <a:spcBef>
                <a:spcPts val="1000"/>
              </a:spcBef>
              <a:spcAft>
                <a:spcPts val="0"/>
              </a:spcAft>
              <a:buClr>
                <a:schemeClr val="dk1"/>
              </a:buClr>
              <a:buSzPct val="100000"/>
              <a:buChar char="•"/>
            </a:pPr>
            <a:r>
              <a:rPr lang="en-US" sz="2200"/>
              <a:t>Transactions : 31M rows, 6 columns</a:t>
            </a:r>
            <a:endParaRPr sz="2200" b="0"/>
          </a:p>
          <a:p>
            <a:pPr marL="228600" lvl="0" indent="-228600" algn="l" rtl="0">
              <a:lnSpc>
                <a:spcPct val="160000"/>
              </a:lnSpc>
              <a:spcBef>
                <a:spcPts val="1000"/>
              </a:spcBef>
              <a:spcAft>
                <a:spcPts val="0"/>
              </a:spcAft>
              <a:buClr>
                <a:schemeClr val="dk1"/>
              </a:buClr>
              <a:buSzPct val="100000"/>
              <a:buChar char="•"/>
            </a:pPr>
            <a:r>
              <a:rPr lang="en-US" sz="2200"/>
              <a:t>Customer : 1.3M rows, 7 columns</a:t>
            </a:r>
            <a:endParaRPr sz="2200" b="0"/>
          </a:p>
          <a:p>
            <a:pPr marL="0" lvl="0" indent="0" algn="l" rtl="0">
              <a:lnSpc>
                <a:spcPct val="90000"/>
              </a:lnSpc>
              <a:spcBef>
                <a:spcPts val="1000"/>
              </a:spcBef>
              <a:spcAft>
                <a:spcPts val="0"/>
              </a:spcAft>
              <a:buClr>
                <a:schemeClr val="dk1"/>
              </a:buClr>
              <a:buSzPct val="100000"/>
              <a:buNone/>
            </a:pPr>
            <a:br>
              <a:rPr lang="en-US" sz="2200"/>
            </a:br>
            <a:endParaRPr sz="2200"/>
          </a:p>
        </p:txBody>
      </p:sp>
      <p:pic>
        <p:nvPicPr>
          <p:cNvPr id="214" name="Google Shape;214;p5" descr="A page of a book&#10;&#10;Description automatically generated with medium confidence"/>
          <p:cNvPicPr preferRelativeResize="0"/>
          <p:nvPr/>
        </p:nvPicPr>
        <p:blipFill rotWithShape="1">
          <a:blip r:embed="rId3">
            <a:alphaModFix/>
          </a:blip>
          <a:srcRect t="5850" r="43996"/>
          <a:stretch/>
        </p:blipFill>
        <p:spPr>
          <a:xfrm>
            <a:off x="8310282" y="3269547"/>
            <a:ext cx="1730551" cy="3422687"/>
          </a:xfrm>
          <a:prstGeom prst="rect">
            <a:avLst/>
          </a:prstGeom>
          <a:noFill/>
          <a:ln w="9525" cap="flat" cmpd="sng">
            <a:solidFill>
              <a:schemeClr val="dk1"/>
            </a:solidFill>
            <a:prstDash val="solid"/>
            <a:round/>
            <a:headEnd type="none" w="sm" len="sm"/>
            <a:tailEnd type="none" w="sm" len="sm"/>
          </a:ln>
        </p:spPr>
      </p:pic>
      <p:pic>
        <p:nvPicPr>
          <p:cNvPr id="215" name="Google Shape;215;p5" descr="Graphical user interface, text&#10;&#10;Description automatically generated"/>
          <p:cNvPicPr preferRelativeResize="0"/>
          <p:nvPr/>
        </p:nvPicPr>
        <p:blipFill rotWithShape="1">
          <a:blip r:embed="rId4">
            <a:alphaModFix/>
          </a:blip>
          <a:srcRect t="24767" r="46757"/>
          <a:stretch/>
        </p:blipFill>
        <p:spPr>
          <a:xfrm>
            <a:off x="9204378" y="634776"/>
            <a:ext cx="2650740" cy="2275436"/>
          </a:xfrm>
          <a:prstGeom prst="rect">
            <a:avLst/>
          </a:prstGeom>
          <a:noFill/>
          <a:ln w="9525" cap="flat" cmpd="sng">
            <a:solidFill>
              <a:schemeClr val="dk1"/>
            </a:solidFill>
            <a:prstDash val="solid"/>
            <a:round/>
            <a:headEnd type="none" w="sm" len="sm"/>
            <a:tailEnd type="none" w="sm" len="sm"/>
          </a:ln>
        </p:spPr>
      </p:pic>
      <p:pic>
        <p:nvPicPr>
          <p:cNvPr id="216" name="Google Shape;216;p5" descr="A picture containing table&#10;&#10;Description automatically generated"/>
          <p:cNvPicPr preferRelativeResize="0"/>
          <p:nvPr/>
        </p:nvPicPr>
        <p:blipFill rotWithShape="1">
          <a:blip r:embed="rId5">
            <a:alphaModFix/>
          </a:blip>
          <a:srcRect r="40804"/>
          <a:stretch/>
        </p:blipFill>
        <p:spPr>
          <a:xfrm>
            <a:off x="6580632" y="640263"/>
            <a:ext cx="2312393" cy="2275437"/>
          </a:xfrm>
          <a:prstGeom prst="rect">
            <a:avLst/>
          </a:prstGeom>
          <a:noFill/>
          <a:ln w="9525" cap="flat" cmpd="sng">
            <a:solidFill>
              <a:schemeClr val="dk1"/>
            </a:solidFill>
            <a:prstDash val="solid"/>
            <a:round/>
            <a:headEnd type="none" w="sm" len="sm"/>
            <a:tailEnd type="none" w="sm" len="sm"/>
          </a:ln>
        </p:spPr>
      </p:pic>
      <p:sp>
        <p:nvSpPr>
          <p:cNvPr id="217" name="Google Shape;217;p5"/>
          <p:cNvSpPr txBox="1"/>
          <p:nvPr/>
        </p:nvSpPr>
        <p:spPr>
          <a:xfrm>
            <a:off x="7113494" y="321176"/>
            <a:ext cx="14791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Transactions</a:t>
            </a:r>
            <a:endParaRPr/>
          </a:p>
        </p:txBody>
      </p:sp>
      <p:sp>
        <p:nvSpPr>
          <p:cNvPr id="218" name="Google Shape;218;p5"/>
          <p:cNvSpPr txBox="1"/>
          <p:nvPr/>
        </p:nvSpPr>
        <p:spPr>
          <a:xfrm>
            <a:off x="9790159" y="265444"/>
            <a:ext cx="14791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Customer</a:t>
            </a:r>
            <a:endParaRPr/>
          </a:p>
        </p:txBody>
      </p:sp>
      <p:sp>
        <p:nvSpPr>
          <p:cNvPr id="219" name="Google Shape;219;p5"/>
          <p:cNvSpPr txBox="1"/>
          <p:nvPr/>
        </p:nvSpPr>
        <p:spPr>
          <a:xfrm>
            <a:off x="8592671" y="2927269"/>
            <a:ext cx="14791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Articles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
          <p:cNvSpPr/>
          <p:nvPr/>
        </p:nvSpPr>
        <p:spPr>
          <a:xfrm>
            <a:off x="329184" y="4853648"/>
            <a:ext cx="3905437" cy="1300998"/>
          </a:xfrm>
          <a:prstGeom prst="roundRect">
            <a:avLst>
              <a:gd name="adj" fmla="val 16667"/>
            </a:avLst>
          </a:prstGeom>
          <a:gradFill>
            <a:gsLst>
              <a:gs pos="0">
                <a:srgbClr val="ACD997"/>
              </a:gs>
              <a:gs pos="50000">
                <a:srgbClr val="CBE6BF"/>
              </a:gs>
              <a:gs pos="100000">
                <a:srgbClr val="E5F2E0"/>
              </a:gs>
            </a:gsLst>
            <a:lin ang="2700000" scaled="0"/>
          </a:gra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6"/>
          <p:cNvSpPr/>
          <p:nvPr/>
        </p:nvSpPr>
        <p:spPr>
          <a:xfrm>
            <a:off x="53788" y="2203082"/>
            <a:ext cx="8814816" cy="2266262"/>
          </a:xfrm>
          <a:prstGeom prst="roundRect">
            <a:avLst>
              <a:gd name="adj" fmla="val 16667"/>
            </a:avLst>
          </a:prstGeom>
          <a:solidFill>
            <a:srgbClr val="BBD6EE"/>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6"/>
          <p:cNvSpPr/>
          <p:nvPr/>
        </p:nvSpPr>
        <p:spPr>
          <a:xfrm>
            <a:off x="3818891" y="938015"/>
            <a:ext cx="1602846" cy="846647"/>
          </a:xfrm>
          <a:prstGeom prst="roundRect">
            <a:avLst>
              <a:gd name="adj" fmla="val 16667"/>
            </a:avLst>
          </a:prstGeom>
          <a:gradFill>
            <a:gsLst>
              <a:gs pos="0">
                <a:srgbClr val="7E7E7E"/>
              </a:gs>
              <a:gs pos="50000">
                <a:srgbClr val="B7B7B7"/>
              </a:gs>
              <a:gs pos="100000">
                <a:srgbClr val="DBDBDB"/>
              </a:gs>
            </a:gsLst>
            <a:path path="circle">
              <a:fillToRect l="50000" t="50000" r="50000" b="50000"/>
            </a:path>
            <a:tileRect/>
          </a:gra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Raw Data</a:t>
            </a:r>
            <a:endParaRPr/>
          </a:p>
        </p:txBody>
      </p:sp>
      <p:sp>
        <p:nvSpPr>
          <p:cNvPr id="227" name="Google Shape;227;p6"/>
          <p:cNvSpPr/>
          <p:nvPr/>
        </p:nvSpPr>
        <p:spPr>
          <a:xfrm>
            <a:off x="3886420" y="1257018"/>
            <a:ext cx="1467787" cy="50163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Articles</a:t>
            </a:r>
            <a:endParaRPr/>
          </a:p>
          <a:p>
            <a:pPr marL="0" marR="0" lvl="0" indent="0" algn="ctr" rtl="0">
              <a:spcBef>
                <a:spcPts val="0"/>
              </a:spcBef>
              <a:spcAft>
                <a:spcPts val="0"/>
              </a:spcAft>
              <a:buNone/>
            </a:pPr>
            <a:r>
              <a:rPr lang="en-US" sz="1000">
                <a:solidFill>
                  <a:schemeClr val="dk1"/>
                </a:solidFill>
                <a:latin typeface="Calibri"/>
                <a:ea typeface="Calibri"/>
                <a:cs typeface="Calibri"/>
                <a:sym typeface="Calibri"/>
              </a:rPr>
              <a:t>Transactions</a:t>
            </a:r>
            <a:endParaRPr/>
          </a:p>
        </p:txBody>
      </p:sp>
      <p:grpSp>
        <p:nvGrpSpPr>
          <p:cNvPr id="228" name="Google Shape;228;p6"/>
          <p:cNvGrpSpPr/>
          <p:nvPr/>
        </p:nvGrpSpPr>
        <p:grpSpPr>
          <a:xfrm>
            <a:off x="127433" y="2599911"/>
            <a:ext cx="4451541" cy="1185879"/>
            <a:chOff x="2658231" y="2365272"/>
            <a:chExt cx="5994816" cy="1337298"/>
          </a:xfrm>
        </p:grpSpPr>
        <p:sp>
          <p:nvSpPr>
            <p:cNvPr id="229" name="Google Shape;229;p6"/>
            <p:cNvSpPr/>
            <p:nvPr/>
          </p:nvSpPr>
          <p:spPr>
            <a:xfrm>
              <a:off x="2658231" y="2365272"/>
              <a:ext cx="5994816" cy="1337298"/>
            </a:xfrm>
            <a:prstGeom prst="roundRect">
              <a:avLst>
                <a:gd name="adj" fmla="val 16667"/>
              </a:avLst>
            </a:prstGeom>
            <a:gradFill>
              <a:gsLst>
                <a:gs pos="0">
                  <a:srgbClr val="747474"/>
                </a:gs>
                <a:gs pos="50000">
                  <a:srgbClr val="A8A8A8"/>
                </a:gs>
                <a:gs pos="100000">
                  <a:srgbClr val="C9C9C9"/>
                </a:gs>
              </a:gsLst>
              <a:path path="circle">
                <a:fillToRect l="50000" t="50000" r="50000" b="50000"/>
              </a:path>
              <a:tileRect/>
            </a:gra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Exploratory Data Analysis</a:t>
              </a:r>
              <a:endParaRPr/>
            </a:p>
          </p:txBody>
        </p:sp>
        <p:sp>
          <p:nvSpPr>
            <p:cNvPr id="230" name="Google Shape;230;p6"/>
            <p:cNvSpPr/>
            <p:nvPr/>
          </p:nvSpPr>
          <p:spPr>
            <a:xfrm>
              <a:off x="2757542" y="2844436"/>
              <a:ext cx="2462759" cy="64775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Preliminary exploration of whole data </a:t>
              </a:r>
              <a:endParaRPr/>
            </a:p>
          </p:txBody>
        </p:sp>
        <p:sp>
          <p:nvSpPr>
            <p:cNvPr id="231" name="Google Shape;231;p6"/>
            <p:cNvSpPr/>
            <p:nvPr/>
          </p:nvSpPr>
          <p:spPr>
            <a:xfrm>
              <a:off x="5337723" y="2844436"/>
              <a:ext cx="3177295" cy="64775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Selection and creation of dataset for forecasting problem</a:t>
              </a:r>
              <a:endParaRPr/>
            </a:p>
          </p:txBody>
        </p:sp>
      </p:grpSp>
      <p:grpSp>
        <p:nvGrpSpPr>
          <p:cNvPr id="232" name="Google Shape;232;p6"/>
          <p:cNvGrpSpPr/>
          <p:nvPr/>
        </p:nvGrpSpPr>
        <p:grpSpPr>
          <a:xfrm>
            <a:off x="4585159" y="2602019"/>
            <a:ext cx="4078256" cy="1185895"/>
            <a:chOff x="276396" y="4221408"/>
            <a:chExt cx="7409623" cy="1584997"/>
          </a:xfrm>
        </p:grpSpPr>
        <p:sp>
          <p:nvSpPr>
            <p:cNvPr id="233" name="Google Shape;233;p6"/>
            <p:cNvSpPr/>
            <p:nvPr/>
          </p:nvSpPr>
          <p:spPr>
            <a:xfrm>
              <a:off x="276396" y="4221408"/>
              <a:ext cx="7409623" cy="1584997"/>
            </a:xfrm>
            <a:prstGeom prst="roundRect">
              <a:avLst>
                <a:gd name="adj" fmla="val 16667"/>
              </a:avLst>
            </a:prstGeom>
            <a:gradFill>
              <a:gsLst>
                <a:gs pos="0">
                  <a:srgbClr val="7E7E7E"/>
                </a:gs>
                <a:gs pos="50000">
                  <a:srgbClr val="B7B7B7"/>
                </a:gs>
                <a:gs pos="100000">
                  <a:srgbClr val="DBDBDB"/>
                </a:gs>
              </a:gsLst>
              <a:path path="circle">
                <a:fillToRect l="50000" t="50000" r="50000" b="50000"/>
              </a:path>
              <a:tileRect/>
            </a:gra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Feature Engineering</a:t>
              </a:r>
              <a:endParaRPr/>
            </a:p>
          </p:txBody>
        </p:sp>
        <p:sp>
          <p:nvSpPr>
            <p:cNvPr id="234" name="Google Shape;234;p6"/>
            <p:cNvSpPr/>
            <p:nvPr/>
          </p:nvSpPr>
          <p:spPr>
            <a:xfrm>
              <a:off x="475940" y="4679663"/>
              <a:ext cx="1590598" cy="79549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Check Seasonality</a:t>
              </a:r>
              <a:endParaRPr/>
            </a:p>
          </p:txBody>
        </p:sp>
        <p:sp>
          <p:nvSpPr>
            <p:cNvPr id="235" name="Google Shape;235;p6"/>
            <p:cNvSpPr/>
            <p:nvPr/>
          </p:nvSpPr>
          <p:spPr>
            <a:xfrm>
              <a:off x="2105566" y="4679662"/>
              <a:ext cx="2004882" cy="795496"/>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Autocorrelation</a:t>
              </a:r>
              <a:endParaRPr/>
            </a:p>
          </p:txBody>
        </p:sp>
        <p:sp>
          <p:nvSpPr>
            <p:cNvPr id="236" name="Google Shape;236;p6"/>
            <p:cNvSpPr/>
            <p:nvPr/>
          </p:nvSpPr>
          <p:spPr>
            <a:xfrm>
              <a:off x="4229752" y="4679663"/>
              <a:ext cx="1488048" cy="795496"/>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Creation of lags</a:t>
              </a:r>
              <a:endParaRPr/>
            </a:p>
          </p:txBody>
        </p:sp>
        <p:sp>
          <p:nvSpPr>
            <p:cNvPr id="237" name="Google Shape;237;p6"/>
            <p:cNvSpPr/>
            <p:nvPr/>
          </p:nvSpPr>
          <p:spPr>
            <a:xfrm>
              <a:off x="5837109" y="4647964"/>
              <a:ext cx="1586859" cy="81325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Normalize features</a:t>
              </a:r>
              <a:endParaRPr/>
            </a:p>
          </p:txBody>
        </p:sp>
      </p:grpSp>
      <p:grpSp>
        <p:nvGrpSpPr>
          <p:cNvPr id="238" name="Google Shape;238;p6"/>
          <p:cNvGrpSpPr/>
          <p:nvPr/>
        </p:nvGrpSpPr>
        <p:grpSpPr>
          <a:xfrm>
            <a:off x="612872" y="5218181"/>
            <a:ext cx="3342063" cy="756666"/>
            <a:chOff x="8469441" y="4768768"/>
            <a:chExt cx="3283046" cy="802075"/>
          </a:xfrm>
        </p:grpSpPr>
        <p:sp>
          <p:nvSpPr>
            <p:cNvPr id="239" name="Google Shape;239;p6"/>
            <p:cNvSpPr/>
            <p:nvPr/>
          </p:nvSpPr>
          <p:spPr>
            <a:xfrm>
              <a:off x="8469441" y="4768768"/>
              <a:ext cx="3283046" cy="802075"/>
            </a:xfrm>
            <a:prstGeom prst="roundRect">
              <a:avLst>
                <a:gd name="adj" fmla="val 16667"/>
              </a:avLst>
            </a:prstGeom>
            <a:gradFill>
              <a:gsLst>
                <a:gs pos="0">
                  <a:srgbClr val="747474"/>
                </a:gs>
                <a:gs pos="50000">
                  <a:srgbClr val="A8A8A8"/>
                </a:gs>
                <a:gs pos="100000">
                  <a:srgbClr val="C9C9C9"/>
                </a:gs>
              </a:gsLst>
              <a:path path="circle">
                <a:fillToRect l="50000" t="50000" r="50000" b="50000"/>
              </a:path>
              <a:tileRect/>
            </a:gra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200" b="1">
                <a:solidFill>
                  <a:schemeClr val="dk1"/>
                </a:solidFill>
                <a:latin typeface="Calibri"/>
                <a:ea typeface="Calibri"/>
                <a:cs typeface="Calibri"/>
                <a:sym typeface="Calibri"/>
              </a:endParaRPr>
            </a:p>
            <a:p>
              <a:pPr marL="0" marR="0" lvl="0" indent="0" algn="ctr" rtl="0">
                <a:spcBef>
                  <a:spcPts val="0"/>
                </a:spcBef>
                <a:spcAft>
                  <a:spcPts val="0"/>
                </a:spcAft>
                <a:buNone/>
              </a:pPr>
              <a:endParaRPr sz="1000">
                <a:solidFill>
                  <a:schemeClr val="dk1"/>
                </a:solidFill>
                <a:latin typeface="Calibri"/>
                <a:ea typeface="Calibri"/>
                <a:cs typeface="Calibri"/>
                <a:sym typeface="Calibri"/>
              </a:endParaRPr>
            </a:p>
          </p:txBody>
        </p:sp>
        <p:sp>
          <p:nvSpPr>
            <p:cNvPr id="240" name="Google Shape;240;p6"/>
            <p:cNvSpPr/>
            <p:nvPr/>
          </p:nvSpPr>
          <p:spPr>
            <a:xfrm>
              <a:off x="8476934" y="4895875"/>
              <a:ext cx="1386593" cy="258228"/>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Training</a:t>
              </a:r>
              <a:endParaRPr/>
            </a:p>
          </p:txBody>
        </p:sp>
        <p:sp>
          <p:nvSpPr>
            <p:cNvPr id="241" name="Google Shape;241;p6"/>
            <p:cNvSpPr/>
            <p:nvPr/>
          </p:nvSpPr>
          <p:spPr>
            <a:xfrm>
              <a:off x="9863527" y="4883838"/>
              <a:ext cx="1168924" cy="27026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Validation</a:t>
              </a:r>
              <a:endParaRPr/>
            </a:p>
          </p:txBody>
        </p:sp>
        <p:sp>
          <p:nvSpPr>
            <p:cNvPr id="242" name="Google Shape;242;p6"/>
            <p:cNvSpPr/>
            <p:nvPr/>
          </p:nvSpPr>
          <p:spPr>
            <a:xfrm>
              <a:off x="11032451" y="4883838"/>
              <a:ext cx="689858" cy="27026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Calibri"/>
                  <a:ea typeface="Calibri"/>
                  <a:cs typeface="Calibri"/>
                  <a:sym typeface="Calibri"/>
                </a:rPr>
                <a:t>Test</a:t>
              </a:r>
              <a:endParaRPr/>
            </a:p>
          </p:txBody>
        </p:sp>
      </p:grpSp>
      <p:sp>
        <p:nvSpPr>
          <p:cNvPr id="243" name="Google Shape;243;p6"/>
          <p:cNvSpPr/>
          <p:nvPr/>
        </p:nvSpPr>
        <p:spPr>
          <a:xfrm>
            <a:off x="198227" y="3676913"/>
            <a:ext cx="4362492" cy="67898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Removed identical columns</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Performed Chi-Square test to check correlation of categorical features</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Merged data to create dataset for forecasting problem</a:t>
            </a:r>
            <a:endParaRPr/>
          </a:p>
        </p:txBody>
      </p:sp>
      <p:sp>
        <p:nvSpPr>
          <p:cNvPr id="244" name="Google Shape;244;p6"/>
          <p:cNvSpPr/>
          <p:nvPr/>
        </p:nvSpPr>
        <p:spPr>
          <a:xfrm>
            <a:off x="4670625" y="3630375"/>
            <a:ext cx="929400" cy="672900"/>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Plot</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Ad-Fuller test</a:t>
            </a:r>
            <a:endParaRPr/>
          </a:p>
        </p:txBody>
      </p:sp>
      <p:sp>
        <p:nvSpPr>
          <p:cNvPr id="245" name="Google Shape;245;p6"/>
          <p:cNvSpPr/>
          <p:nvPr/>
        </p:nvSpPr>
        <p:spPr>
          <a:xfrm>
            <a:off x="5669580" y="3606374"/>
            <a:ext cx="889676" cy="672986"/>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ACF</a:t>
            </a:r>
            <a:endParaRPr/>
          </a:p>
          <a:p>
            <a:pPr marL="171450" marR="0" lvl="0" indent="-171450" algn="l" rtl="0">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PACF</a:t>
            </a:r>
            <a:endParaRPr/>
          </a:p>
        </p:txBody>
      </p:sp>
      <p:sp>
        <p:nvSpPr>
          <p:cNvPr id="246" name="Google Shape;246;p6"/>
          <p:cNvSpPr/>
          <p:nvPr/>
        </p:nvSpPr>
        <p:spPr>
          <a:xfrm>
            <a:off x="7722301" y="3596091"/>
            <a:ext cx="929434" cy="699175"/>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Remove Skewness of target Variable</a:t>
            </a:r>
            <a:endParaRPr/>
          </a:p>
        </p:txBody>
      </p:sp>
      <p:sp>
        <p:nvSpPr>
          <p:cNvPr id="247" name="Google Shape;247;p6"/>
          <p:cNvSpPr/>
          <p:nvPr/>
        </p:nvSpPr>
        <p:spPr>
          <a:xfrm>
            <a:off x="6694038" y="3586855"/>
            <a:ext cx="929435" cy="699176"/>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Choose lags based on PACF plots</a:t>
            </a:r>
            <a:endParaRPr/>
          </a:p>
        </p:txBody>
      </p:sp>
      <p:sp>
        <p:nvSpPr>
          <p:cNvPr id="248" name="Google Shape;248;p6"/>
          <p:cNvSpPr/>
          <p:nvPr/>
        </p:nvSpPr>
        <p:spPr>
          <a:xfrm>
            <a:off x="4443005" y="1784662"/>
            <a:ext cx="286069" cy="402847"/>
          </a:xfrm>
          <a:prstGeom prst="down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6"/>
          <p:cNvSpPr/>
          <p:nvPr/>
        </p:nvSpPr>
        <p:spPr>
          <a:xfrm>
            <a:off x="1962703" y="4469344"/>
            <a:ext cx="286069" cy="402847"/>
          </a:xfrm>
          <a:prstGeom prst="down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6"/>
          <p:cNvSpPr/>
          <p:nvPr/>
        </p:nvSpPr>
        <p:spPr>
          <a:xfrm>
            <a:off x="4234621" y="5272068"/>
            <a:ext cx="401158" cy="398563"/>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6"/>
          <p:cNvSpPr txBox="1"/>
          <p:nvPr/>
        </p:nvSpPr>
        <p:spPr>
          <a:xfrm>
            <a:off x="3685841" y="2204294"/>
            <a:ext cx="25968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Data Pre-Processing</a:t>
            </a:r>
            <a:endParaRPr/>
          </a:p>
        </p:txBody>
      </p:sp>
      <p:sp>
        <p:nvSpPr>
          <p:cNvPr id="252" name="Google Shape;252;p6"/>
          <p:cNvSpPr/>
          <p:nvPr/>
        </p:nvSpPr>
        <p:spPr>
          <a:xfrm>
            <a:off x="8781786" y="2204294"/>
            <a:ext cx="414605" cy="3816289"/>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253" name="Google Shape;253;p6"/>
          <p:cNvGrpSpPr/>
          <p:nvPr/>
        </p:nvGrpSpPr>
        <p:grpSpPr>
          <a:xfrm>
            <a:off x="4605732" y="4753798"/>
            <a:ext cx="4169664" cy="1400848"/>
            <a:chOff x="4041648" y="4835360"/>
            <a:chExt cx="4169664" cy="1400848"/>
          </a:xfrm>
        </p:grpSpPr>
        <p:sp>
          <p:nvSpPr>
            <p:cNvPr id="254" name="Google Shape;254;p6"/>
            <p:cNvSpPr/>
            <p:nvPr/>
          </p:nvSpPr>
          <p:spPr>
            <a:xfrm>
              <a:off x="4041648" y="4835360"/>
              <a:ext cx="4169664" cy="1400848"/>
            </a:xfrm>
            <a:prstGeom prst="roundRect">
              <a:avLst>
                <a:gd name="adj" fmla="val 16667"/>
              </a:avLst>
            </a:prstGeom>
            <a:gradFill>
              <a:gsLst>
                <a:gs pos="0">
                  <a:srgbClr val="FFDE7E"/>
                </a:gs>
                <a:gs pos="50000">
                  <a:srgbClr val="FFE9B1"/>
                </a:gs>
                <a:gs pos="100000">
                  <a:srgbClr val="FFF2D9"/>
                </a:gs>
              </a:gsLst>
              <a:path path="circle">
                <a:fillToRect l="50000" t="50000" r="50000" b="50000"/>
              </a:path>
              <a:tileRect/>
            </a:gra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6"/>
            <p:cNvSpPr/>
            <p:nvPr/>
          </p:nvSpPr>
          <p:spPr>
            <a:xfrm>
              <a:off x="4177981" y="5244883"/>
              <a:ext cx="3813875" cy="857262"/>
            </a:xfrm>
            <a:prstGeom prst="roundRect">
              <a:avLst>
                <a:gd name="adj" fmla="val 16667"/>
              </a:avLst>
            </a:prstGeom>
            <a:gradFill>
              <a:gsLst>
                <a:gs pos="0">
                  <a:srgbClr val="7E7E7E"/>
                </a:gs>
                <a:gs pos="50000">
                  <a:srgbClr val="B7B7B7"/>
                </a:gs>
                <a:gs pos="100000">
                  <a:srgbClr val="DBDBDB"/>
                </a:gs>
              </a:gsLst>
              <a:path path="circle">
                <a:fillToRect l="50000" t="50000" r="50000" b="50000"/>
              </a:path>
              <a:tileRect/>
            </a:gra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000">
                <a:solidFill>
                  <a:schemeClr val="dk1"/>
                </a:solidFill>
                <a:latin typeface="Calibri"/>
                <a:ea typeface="Calibri"/>
                <a:cs typeface="Calibri"/>
                <a:sym typeface="Calibri"/>
              </a:endParaRPr>
            </a:p>
          </p:txBody>
        </p:sp>
        <p:sp>
          <p:nvSpPr>
            <p:cNvPr id="256" name="Google Shape;256;p6"/>
            <p:cNvSpPr txBox="1"/>
            <p:nvPr/>
          </p:nvSpPr>
          <p:spPr>
            <a:xfrm>
              <a:off x="4827287" y="4878867"/>
              <a:ext cx="25968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Modelling and Evaluation</a:t>
              </a:r>
              <a:endParaRPr/>
            </a:p>
          </p:txBody>
        </p:sp>
        <p:sp>
          <p:nvSpPr>
            <p:cNvPr id="257" name="Google Shape;257;p6"/>
            <p:cNvSpPr/>
            <p:nvPr/>
          </p:nvSpPr>
          <p:spPr>
            <a:xfrm>
              <a:off x="4323135" y="5460313"/>
              <a:ext cx="921167" cy="472576"/>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Baseline Model</a:t>
              </a:r>
              <a:endParaRPr/>
            </a:p>
          </p:txBody>
        </p:sp>
        <p:sp>
          <p:nvSpPr>
            <p:cNvPr id="258" name="Google Shape;258;p6"/>
            <p:cNvSpPr/>
            <p:nvPr/>
          </p:nvSpPr>
          <p:spPr>
            <a:xfrm>
              <a:off x="5285240" y="5447409"/>
              <a:ext cx="1220228" cy="472576"/>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Hyperparameter Tuning</a:t>
              </a:r>
              <a:endParaRPr/>
            </a:p>
          </p:txBody>
        </p:sp>
        <p:sp>
          <p:nvSpPr>
            <p:cNvPr id="259" name="Google Shape;259;p6"/>
            <p:cNvSpPr/>
            <p:nvPr/>
          </p:nvSpPr>
          <p:spPr>
            <a:xfrm>
              <a:off x="6590298" y="5454222"/>
              <a:ext cx="1220228" cy="472576"/>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Evaluate model Performance</a:t>
              </a:r>
              <a:endParaRPr/>
            </a:p>
          </p:txBody>
        </p:sp>
      </p:grpSp>
      <p:sp>
        <p:nvSpPr>
          <p:cNvPr id="260" name="Google Shape;260;p6"/>
          <p:cNvSpPr txBox="1"/>
          <p:nvPr/>
        </p:nvSpPr>
        <p:spPr>
          <a:xfrm>
            <a:off x="1328538" y="4860207"/>
            <a:ext cx="25968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Data Preparation</a:t>
            </a:r>
            <a:endParaRPr/>
          </a:p>
        </p:txBody>
      </p:sp>
      <p:sp>
        <p:nvSpPr>
          <p:cNvPr id="261" name="Google Shape;261;p6"/>
          <p:cNvSpPr/>
          <p:nvPr/>
        </p:nvSpPr>
        <p:spPr>
          <a:xfrm>
            <a:off x="9290120" y="3451312"/>
            <a:ext cx="2681318" cy="914400"/>
          </a:xfrm>
          <a:prstGeom prst="roundRect">
            <a:avLst>
              <a:gd name="adj" fmla="val 16667"/>
            </a:avLst>
          </a:prstGeom>
          <a:gradFill>
            <a:gsLst>
              <a:gs pos="0">
                <a:srgbClr val="C0CDF3"/>
              </a:gs>
              <a:gs pos="50000">
                <a:srgbClr val="D6DFF7"/>
              </a:gs>
              <a:gs pos="100000">
                <a:srgbClr val="EAEEFB"/>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Evaluation with different feature set</a:t>
            </a:r>
            <a:endParaRPr/>
          </a:p>
        </p:txBody>
      </p:sp>
      <p:sp>
        <p:nvSpPr>
          <p:cNvPr id="262" name="Google Shape;262;p6"/>
          <p:cNvSpPr/>
          <p:nvPr/>
        </p:nvSpPr>
        <p:spPr>
          <a:xfrm>
            <a:off x="9436264" y="4219223"/>
            <a:ext cx="1038335" cy="748837"/>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Date-Sales</a:t>
            </a:r>
            <a:endParaRPr/>
          </a:p>
        </p:txBody>
      </p:sp>
      <p:sp>
        <p:nvSpPr>
          <p:cNvPr id="263" name="Google Shape;263;p6"/>
          <p:cNvSpPr/>
          <p:nvPr/>
        </p:nvSpPr>
        <p:spPr>
          <a:xfrm>
            <a:off x="10590785" y="4211672"/>
            <a:ext cx="1234619" cy="748837"/>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Date-Sales</a:t>
            </a:r>
            <a:endParaRPr/>
          </a:p>
          <a:p>
            <a:pPr marL="0" marR="0" lvl="0" indent="0" algn="ctr" rtl="0">
              <a:spcBef>
                <a:spcPts val="0"/>
              </a:spcBef>
              <a:spcAft>
                <a:spcPts val="0"/>
              </a:spcAft>
              <a:buNone/>
            </a:pPr>
            <a:r>
              <a:rPr lang="en-US" sz="1200">
                <a:solidFill>
                  <a:schemeClr val="dk1"/>
                </a:solidFill>
                <a:latin typeface="Calibri"/>
                <a:ea typeface="Calibri"/>
                <a:cs typeface="Calibri"/>
                <a:sym typeface="Calibri"/>
              </a:rPr>
              <a:t>+ Descriptive features</a:t>
            </a:r>
            <a:endParaRPr/>
          </a:p>
        </p:txBody>
      </p:sp>
      <p:sp>
        <p:nvSpPr>
          <p:cNvPr id="264" name="Google Shape;264;p6"/>
          <p:cNvSpPr/>
          <p:nvPr/>
        </p:nvSpPr>
        <p:spPr>
          <a:xfrm>
            <a:off x="10408316" y="4960509"/>
            <a:ext cx="286069" cy="402847"/>
          </a:xfrm>
          <a:prstGeom prst="down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6"/>
          <p:cNvSpPr/>
          <p:nvPr/>
        </p:nvSpPr>
        <p:spPr>
          <a:xfrm>
            <a:off x="9426798" y="5392178"/>
            <a:ext cx="2535174" cy="657381"/>
          </a:xfrm>
          <a:prstGeom prst="roundRect">
            <a:avLst>
              <a:gd name="adj" fmla="val 16667"/>
            </a:avLst>
          </a:prstGeom>
          <a:gradFill>
            <a:gsLst>
              <a:gs pos="0">
                <a:srgbClr val="FFC9A4"/>
              </a:gs>
              <a:gs pos="50000">
                <a:srgbClr val="FFDCC5"/>
              </a:gs>
              <a:gs pos="100000">
                <a:srgbClr val="FFECE3"/>
              </a:gs>
            </a:gsLst>
            <a:path path="circle">
              <a:fillToRect l="50000" t="50000" r="50000" b="50000"/>
            </a:path>
            <a:tileRect/>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Selecting the Best Performing Model</a:t>
            </a:r>
            <a:endParaRPr/>
          </a:p>
        </p:txBody>
      </p:sp>
      <p:sp>
        <p:nvSpPr>
          <p:cNvPr id="266" name="Google Shape;266;p6"/>
          <p:cNvSpPr txBox="1"/>
          <p:nvPr/>
        </p:nvSpPr>
        <p:spPr>
          <a:xfrm>
            <a:off x="159233" y="-44709"/>
            <a:ext cx="10668000" cy="1282909"/>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dk1"/>
              </a:solidFill>
              <a:latin typeface="Calibri"/>
              <a:ea typeface="Calibri"/>
              <a:cs typeface="Calibri"/>
              <a:sym typeface="Calibri"/>
            </a:endParaRPr>
          </a:p>
        </p:txBody>
      </p:sp>
      <p:sp>
        <p:nvSpPr>
          <p:cNvPr id="267" name="Google Shape;267;p6"/>
          <p:cNvSpPr txBox="1"/>
          <p:nvPr/>
        </p:nvSpPr>
        <p:spPr>
          <a:xfrm>
            <a:off x="712035" y="246456"/>
            <a:ext cx="976256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Product Demand Forecasting</a:t>
            </a:r>
            <a:endParaRPr/>
          </a:p>
        </p:txBody>
      </p:sp>
      <p:sp>
        <p:nvSpPr>
          <p:cNvPr id="268" name="Google Shape;268;p6"/>
          <p:cNvSpPr txBox="1"/>
          <p:nvPr/>
        </p:nvSpPr>
        <p:spPr>
          <a:xfrm>
            <a:off x="559625" y="5620400"/>
            <a:ext cx="35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12/31/2019 		07/01/2020     09/09/2020</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7"/>
          <p:cNvSpPr txBox="1">
            <a:spLocks noGrp="1"/>
          </p:cNvSpPr>
          <p:nvPr>
            <p:ph type="title"/>
          </p:nvPr>
        </p:nvSpPr>
        <p:spPr>
          <a:xfrm>
            <a:off x="219381" y="203762"/>
            <a:ext cx="11134419" cy="74442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600"/>
              <a:buFont typeface="Calibri"/>
              <a:buNone/>
            </a:pPr>
            <a:r>
              <a:rPr lang="en-US" sz="2400" b="1" dirty="0"/>
              <a:t>Product Demand Forecasting   ( Checking Seasonality)</a:t>
            </a:r>
            <a:endParaRPr sz="2400" dirty="0"/>
          </a:p>
        </p:txBody>
      </p:sp>
      <p:pic>
        <p:nvPicPr>
          <p:cNvPr id="275" name="Google Shape;275;p7" descr="Table&#10;&#10;Description automatically generated"/>
          <p:cNvPicPr preferRelativeResize="0"/>
          <p:nvPr/>
        </p:nvPicPr>
        <p:blipFill rotWithShape="1">
          <a:blip r:embed="rId3">
            <a:alphaModFix/>
          </a:blip>
          <a:srcRect/>
          <a:stretch/>
        </p:blipFill>
        <p:spPr>
          <a:xfrm>
            <a:off x="219381" y="960154"/>
            <a:ext cx="2901140" cy="1868158"/>
          </a:xfrm>
          <a:prstGeom prst="rect">
            <a:avLst/>
          </a:prstGeom>
          <a:noFill/>
          <a:ln>
            <a:noFill/>
          </a:ln>
        </p:spPr>
      </p:pic>
      <p:sp>
        <p:nvSpPr>
          <p:cNvPr id="276" name="Google Shape;276;p7"/>
          <p:cNvSpPr txBox="1"/>
          <p:nvPr/>
        </p:nvSpPr>
        <p:spPr>
          <a:xfrm>
            <a:off x="1074276" y="2783541"/>
            <a:ext cx="19767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ABT 1</a:t>
            </a:r>
            <a:endParaRPr/>
          </a:p>
        </p:txBody>
      </p:sp>
      <p:pic>
        <p:nvPicPr>
          <p:cNvPr id="277" name="Google Shape;277;p7" descr="Chart, bar chart&#10;&#10;Description automatically generated"/>
          <p:cNvPicPr preferRelativeResize="0"/>
          <p:nvPr/>
        </p:nvPicPr>
        <p:blipFill rotWithShape="1">
          <a:blip r:embed="rId4">
            <a:alphaModFix/>
          </a:blip>
          <a:srcRect/>
          <a:stretch/>
        </p:blipFill>
        <p:spPr>
          <a:xfrm>
            <a:off x="3050995" y="897455"/>
            <a:ext cx="5233820" cy="2090830"/>
          </a:xfrm>
          <a:prstGeom prst="rect">
            <a:avLst/>
          </a:prstGeom>
          <a:noFill/>
          <a:ln>
            <a:noFill/>
          </a:ln>
        </p:spPr>
      </p:pic>
      <p:sp>
        <p:nvSpPr>
          <p:cNvPr id="278" name="Google Shape;278;p7"/>
          <p:cNvSpPr txBox="1"/>
          <p:nvPr/>
        </p:nvSpPr>
        <p:spPr>
          <a:xfrm>
            <a:off x="3120521" y="2782863"/>
            <a:ext cx="583672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Checking the uniformity with respect to target Feature</a:t>
            </a:r>
            <a:endParaRPr/>
          </a:p>
        </p:txBody>
      </p:sp>
      <p:pic>
        <p:nvPicPr>
          <p:cNvPr id="279" name="Google Shape;279;p7"/>
          <p:cNvPicPr preferRelativeResize="0"/>
          <p:nvPr/>
        </p:nvPicPr>
        <p:blipFill rotWithShape="1">
          <a:blip r:embed="rId5">
            <a:alphaModFix/>
          </a:blip>
          <a:srcRect/>
          <a:stretch/>
        </p:blipFill>
        <p:spPr>
          <a:xfrm>
            <a:off x="8417224" y="914402"/>
            <a:ext cx="3706527" cy="1942363"/>
          </a:xfrm>
          <a:prstGeom prst="rect">
            <a:avLst/>
          </a:prstGeom>
          <a:noFill/>
          <a:ln>
            <a:noFill/>
          </a:ln>
        </p:spPr>
      </p:pic>
      <p:sp>
        <p:nvSpPr>
          <p:cNvPr id="280" name="Google Shape;280;p7"/>
          <p:cNvSpPr txBox="1"/>
          <p:nvPr/>
        </p:nvSpPr>
        <p:spPr>
          <a:xfrm>
            <a:off x="8751568" y="2868737"/>
            <a:ext cx="404656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Checking the seasonality-Stationary Data</a:t>
            </a:r>
            <a:endParaRPr/>
          </a:p>
        </p:txBody>
      </p:sp>
      <p:pic>
        <p:nvPicPr>
          <p:cNvPr id="281" name="Google Shape;281;p7" descr="Graphical user interface&#10;&#10;Description automatically generated"/>
          <p:cNvPicPr preferRelativeResize="0"/>
          <p:nvPr/>
        </p:nvPicPr>
        <p:blipFill rotWithShape="1">
          <a:blip r:embed="rId6">
            <a:alphaModFix/>
          </a:blip>
          <a:srcRect/>
          <a:stretch/>
        </p:blipFill>
        <p:spPr>
          <a:xfrm>
            <a:off x="0" y="3118042"/>
            <a:ext cx="6455418" cy="3413085"/>
          </a:xfrm>
          <a:prstGeom prst="rect">
            <a:avLst/>
          </a:prstGeom>
          <a:noFill/>
          <a:ln>
            <a:noFill/>
          </a:ln>
        </p:spPr>
      </p:pic>
      <p:sp>
        <p:nvSpPr>
          <p:cNvPr id="282" name="Google Shape;282;p7"/>
          <p:cNvSpPr txBox="1"/>
          <p:nvPr/>
        </p:nvSpPr>
        <p:spPr>
          <a:xfrm>
            <a:off x="2023092" y="6377239"/>
            <a:ext cx="219485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We have a Stationary Data</a:t>
            </a:r>
            <a:endParaRPr/>
          </a:p>
        </p:txBody>
      </p:sp>
      <p:pic>
        <p:nvPicPr>
          <p:cNvPr id="283" name="Google Shape;283;p7" descr="Graphical user interface, text, application&#10;&#10;Description automatically generated"/>
          <p:cNvPicPr preferRelativeResize="0"/>
          <p:nvPr/>
        </p:nvPicPr>
        <p:blipFill rotWithShape="1">
          <a:blip r:embed="rId7">
            <a:alphaModFix/>
          </a:blip>
          <a:srcRect/>
          <a:stretch/>
        </p:blipFill>
        <p:spPr>
          <a:xfrm>
            <a:off x="6738823" y="3415215"/>
            <a:ext cx="5836728" cy="1434006"/>
          </a:xfrm>
          <a:prstGeom prst="rect">
            <a:avLst/>
          </a:prstGeom>
          <a:noFill/>
          <a:ln>
            <a:noFill/>
          </a:ln>
        </p:spPr>
      </p:pic>
      <p:sp>
        <p:nvSpPr>
          <p:cNvPr id="284" name="Google Shape;284;p7"/>
          <p:cNvSpPr txBox="1"/>
          <p:nvPr/>
        </p:nvSpPr>
        <p:spPr>
          <a:xfrm>
            <a:off x="7524288" y="4551784"/>
            <a:ext cx="360539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Ad Fuller Test for stationary Data</a:t>
            </a:r>
            <a:endParaRPr/>
          </a:p>
        </p:txBody>
      </p:sp>
      <p:pic>
        <p:nvPicPr>
          <p:cNvPr id="285" name="Google Shape;285;p7" descr="Chart&#10;&#10;Description automatically generated"/>
          <p:cNvPicPr preferRelativeResize="0"/>
          <p:nvPr/>
        </p:nvPicPr>
        <p:blipFill rotWithShape="1">
          <a:blip r:embed="rId8">
            <a:alphaModFix/>
          </a:blip>
          <a:srcRect/>
          <a:stretch/>
        </p:blipFill>
        <p:spPr>
          <a:xfrm>
            <a:off x="7083120" y="4849227"/>
            <a:ext cx="4046562" cy="1698111"/>
          </a:xfrm>
          <a:prstGeom prst="rect">
            <a:avLst/>
          </a:prstGeom>
          <a:noFill/>
          <a:ln w="9525" cap="flat" cmpd="sng">
            <a:solidFill>
              <a:schemeClr val="dk1"/>
            </a:solidFill>
            <a:prstDash val="solid"/>
            <a:round/>
            <a:headEnd type="none" w="sm" len="sm"/>
            <a:tailEnd type="none" w="sm" len="sm"/>
          </a:ln>
        </p:spPr>
      </p:pic>
      <p:sp>
        <p:nvSpPr>
          <p:cNvPr id="286" name="Google Shape;286;p7"/>
          <p:cNvSpPr txBox="1"/>
          <p:nvPr/>
        </p:nvSpPr>
        <p:spPr>
          <a:xfrm>
            <a:off x="7649794" y="6530328"/>
            <a:ext cx="360539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Normalizing the Target Variable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8"/>
          <p:cNvSpPr txBox="1">
            <a:spLocks noGrp="1"/>
          </p:cNvSpPr>
          <p:nvPr>
            <p:ph type="title"/>
          </p:nvPr>
        </p:nvSpPr>
        <p:spPr>
          <a:xfrm>
            <a:off x="121025" y="203762"/>
            <a:ext cx="12492316" cy="71064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2800" b="1" dirty="0"/>
              <a:t>Data Pre-processing for Demand forecasting(Autocorrelation)</a:t>
            </a:r>
          </a:p>
        </p:txBody>
      </p:sp>
      <p:pic>
        <p:nvPicPr>
          <p:cNvPr id="293" name="Google Shape;293;p8"/>
          <p:cNvPicPr preferRelativeResize="0"/>
          <p:nvPr/>
        </p:nvPicPr>
        <p:blipFill rotWithShape="1">
          <a:blip r:embed="rId3">
            <a:alphaModFix/>
          </a:blip>
          <a:srcRect/>
          <a:stretch/>
        </p:blipFill>
        <p:spPr>
          <a:xfrm>
            <a:off x="1902525" y="1386210"/>
            <a:ext cx="4661975" cy="1666064"/>
          </a:xfrm>
          <a:prstGeom prst="rect">
            <a:avLst/>
          </a:prstGeom>
          <a:noFill/>
          <a:ln>
            <a:noFill/>
          </a:ln>
        </p:spPr>
      </p:pic>
      <p:pic>
        <p:nvPicPr>
          <p:cNvPr id="294" name="Google Shape;294;p8"/>
          <p:cNvPicPr preferRelativeResize="0"/>
          <p:nvPr/>
        </p:nvPicPr>
        <p:blipFill rotWithShape="1">
          <a:blip r:embed="rId4">
            <a:alphaModFix/>
          </a:blip>
          <a:srcRect/>
          <a:stretch/>
        </p:blipFill>
        <p:spPr>
          <a:xfrm>
            <a:off x="1846725" y="3081550"/>
            <a:ext cx="4661974" cy="3653375"/>
          </a:xfrm>
          <a:prstGeom prst="rect">
            <a:avLst/>
          </a:prstGeom>
          <a:noFill/>
          <a:ln>
            <a:noFill/>
          </a:ln>
        </p:spPr>
      </p:pic>
      <p:pic>
        <p:nvPicPr>
          <p:cNvPr id="295" name="Google Shape;295;p8"/>
          <p:cNvPicPr preferRelativeResize="0"/>
          <p:nvPr/>
        </p:nvPicPr>
        <p:blipFill rotWithShape="1">
          <a:blip r:embed="rId5">
            <a:alphaModFix/>
          </a:blip>
          <a:srcRect/>
          <a:stretch/>
        </p:blipFill>
        <p:spPr>
          <a:xfrm>
            <a:off x="6557310" y="1076797"/>
            <a:ext cx="4940300" cy="4775200"/>
          </a:xfrm>
          <a:prstGeom prst="rect">
            <a:avLst/>
          </a:prstGeom>
          <a:noFill/>
          <a:ln>
            <a:noFill/>
          </a:ln>
        </p:spPr>
      </p:pic>
      <p:sp>
        <p:nvSpPr>
          <p:cNvPr id="296" name="Google Shape;296;p8"/>
          <p:cNvSpPr txBox="1"/>
          <p:nvPr/>
        </p:nvSpPr>
        <p:spPr>
          <a:xfrm>
            <a:off x="300825" y="1462400"/>
            <a:ext cx="196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Date &amp; Sales</a:t>
            </a:r>
            <a:endParaRPr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1724</Words>
  <Application>Microsoft Macintosh PowerPoint</Application>
  <PresentationFormat>Widescreen</PresentationFormat>
  <Paragraphs>296</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Cambria</vt:lpstr>
      <vt:lpstr>Office Theme</vt:lpstr>
      <vt:lpstr>Machine Learning Models to Optimize  Merchandising  of  H&amp;M Store​ </vt:lpstr>
      <vt:lpstr>Background &amp; Motivation</vt:lpstr>
      <vt:lpstr>Problem Definition</vt:lpstr>
      <vt:lpstr>Literature and Technology Survey</vt:lpstr>
      <vt:lpstr>Project Framework: CRISP-DM Methodology</vt:lpstr>
      <vt:lpstr>Dataset</vt:lpstr>
      <vt:lpstr>PowerPoint Presentation</vt:lpstr>
      <vt:lpstr>Product Demand Forecasting   ( Checking Seasonality)</vt:lpstr>
      <vt:lpstr>Data Pre-processing for Demand forecasting(Autocorrelation)</vt:lpstr>
      <vt:lpstr>ML Algorithms for Product Demand Forecasting </vt:lpstr>
      <vt:lpstr>Data Pre-processing for Demand forecasting(Autocorrelation)</vt:lpstr>
      <vt:lpstr>ML Algorithms for Product Demand Forecasting </vt:lpstr>
      <vt:lpstr>Results </vt:lpstr>
      <vt:lpstr>Customer Lifetime Value Analysis based on RFM</vt:lpstr>
      <vt:lpstr>Customer Lifetime Value based on  RFM Analysis (recency, frequency and Monetary)</vt:lpstr>
      <vt:lpstr>PowerPoint Presentation</vt:lpstr>
      <vt:lpstr>PowerPoint Presentation</vt:lpstr>
      <vt:lpstr>Customer Segmentation using Clustering</vt:lpstr>
      <vt:lpstr>Results for CLV Modeling</vt:lpstr>
      <vt:lpstr>Model Evaluation CLV Modeling</vt:lpstr>
      <vt:lpstr>Limitations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Models to Optimize  Merchandising  of  H&amp;M Store​ </dc:title>
  <dc:creator>Sakshi Jain</dc:creator>
  <cp:lastModifiedBy>Sakshi Jain</cp:lastModifiedBy>
  <cp:revision>3</cp:revision>
  <dcterms:created xsi:type="dcterms:W3CDTF">2022-05-11T06:15:22Z</dcterms:created>
  <dcterms:modified xsi:type="dcterms:W3CDTF">2022-05-12T01:18:59Z</dcterms:modified>
</cp:coreProperties>
</file>